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mo" panose="020B0604020202020204" charset="0"/>
      <p:regular r:id="rId8"/>
    </p:embeddedFont>
    <p:embeddedFont>
      <p:font typeface="Calibri (MS) Bold Italics" panose="020B0604020202020204" charset="0"/>
      <p:regular r:id="rId9"/>
    </p:embeddedFont>
    <p:embeddedFont>
      <p:font typeface="Canva Sans Bold" panose="020B0604020202020204" charset="0"/>
      <p:regular r:id="rId10"/>
    </p:embeddedFont>
    <p:embeddedFont>
      <p:font typeface="Garet" panose="020B0604020202020204" charset="0"/>
      <p:regular r:id="rId11"/>
    </p:embeddedFont>
    <p:embeddedFont>
      <p:font typeface="IBM Plex Sans" panose="020B0503050203000203" pitchFamily="34" charset="0"/>
      <p:regular r:id="rId12"/>
    </p:embeddedFont>
    <p:embeddedFont>
      <p:font typeface="IBM Plex Sans Bold" panose="020B0604020202020204" charset="0"/>
      <p:regular r:id="rId13"/>
    </p:embeddedFont>
    <p:embeddedFont>
      <p:font typeface="IBM Plex Sans Italics" panose="020B0604020202020204" charset="0"/>
      <p:regular r:id="rId14"/>
    </p:embeddedFont>
    <p:embeddedFont>
      <p:font typeface="Telegraf Ultra-Bold" panose="020B0604020202020204" charset="0"/>
      <p:regular r:id="rId15"/>
    </p:embeddedFont>
    <p:embeddedFont>
      <p:font typeface="TT Chocolates Bold" panose="020B0604020202020204" charset="0"/>
      <p:regular r:id="rId16"/>
    </p:embeddedFont>
    <p:embeddedFont>
      <p:font typeface="TT Chocolates Bold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sv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image" Target="../media/image8.png"/><Relationship Id="rId16" Type="http://schemas.openxmlformats.org/officeDocument/2006/relationships/image" Target="../media/image22.sv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svg"/><Relationship Id="rId22" Type="http://schemas.openxmlformats.org/officeDocument/2006/relationships/image" Target="../media/image28.png"/><Relationship Id="rId27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6.png"/><Relationship Id="rId3" Type="http://schemas.openxmlformats.org/officeDocument/2006/relationships/image" Target="../media/image37.svg"/><Relationship Id="rId7" Type="http://schemas.openxmlformats.org/officeDocument/2006/relationships/image" Target="../media/image41.png"/><Relationship Id="rId12" Type="http://schemas.openxmlformats.org/officeDocument/2006/relationships/image" Target="../media/image45.svg"/><Relationship Id="rId17" Type="http://schemas.openxmlformats.org/officeDocument/2006/relationships/image" Target="../media/image50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svg"/><Relationship Id="rId15" Type="http://schemas.openxmlformats.org/officeDocument/2006/relationships/image" Target="../media/image48.png"/><Relationship Id="rId10" Type="http://schemas.openxmlformats.org/officeDocument/2006/relationships/image" Target="../media/image43.sv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svg"/><Relationship Id="rId3" Type="http://schemas.openxmlformats.org/officeDocument/2006/relationships/image" Target="../media/image37.sv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2.png"/><Relationship Id="rId2" Type="http://schemas.openxmlformats.org/officeDocument/2006/relationships/image" Target="../media/image36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openxmlformats.org/officeDocument/2006/relationships/image" Target="../media/image10.pn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74.svg"/><Relationship Id="rId18" Type="http://schemas.openxmlformats.org/officeDocument/2006/relationships/image" Target="../media/image79.svg"/><Relationship Id="rId3" Type="http://schemas.openxmlformats.org/officeDocument/2006/relationships/image" Target="../media/image65.svg"/><Relationship Id="rId21" Type="http://schemas.openxmlformats.org/officeDocument/2006/relationships/image" Target="../media/image10.png"/><Relationship Id="rId7" Type="http://schemas.openxmlformats.org/officeDocument/2006/relationships/image" Target="../media/image69.sv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4.png"/><Relationship Id="rId16" Type="http://schemas.openxmlformats.org/officeDocument/2006/relationships/image" Target="../media/image77.svg"/><Relationship Id="rId20" Type="http://schemas.openxmlformats.org/officeDocument/2006/relationships/image" Target="../media/image8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2.svg"/><Relationship Id="rId5" Type="http://schemas.openxmlformats.org/officeDocument/2006/relationships/image" Target="../media/image67.svg"/><Relationship Id="rId15" Type="http://schemas.openxmlformats.org/officeDocument/2006/relationships/image" Target="../media/image76.sv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6.png"/><Relationship Id="rId9" Type="http://schemas.openxmlformats.org/officeDocument/2006/relationships/image" Target="../media/image70.svg"/><Relationship Id="rId1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37.svg"/><Relationship Id="rId7" Type="http://schemas.openxmlformats.org/officeDocument/2006/relationships/image" Target="../media/image8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7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403974"/>
            <a:ext cx="18312668" cy="2883026"/>
            <a:chOff x="0" y="0"/>
            <a:chExt cx="4823090" cy="7593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3090" cy="759315"/>
            </a:xfrm>
            <a:custGeom>
              <a:avLst/>
              <a:gdLst/>
              <a:ahLst/>
              <a:cxnLst/>
              <a:rect l="l" t="t" r="r" b="b"/>
              <a:pathLst>
                <a:path w="4823090" h="759315">
                  <a:moveTo>
                    <a:pt x="0" y="0"/>
                  </a:moveTo>
                  <a:lnTo>
                    <a:pt x="4823090" y="0"/>
                  </a:lnTo>
                  <a:lnTo>
                    <a:pt x="4823090" y="759315"/>
                  </a:lnTo>
                  <a:lnTo>
                    <a:pt x="0" y="759315"/>
                  </a:ln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23090" cy="797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42581" y="7731351"/>
            <a:ext cx="4913676" cy="1847891"/>
            <a:chOff x="0" y="0"/>
            <a:chExt cx="838338" cy="3152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38338" cy="315275"/>
            </a:xfrm>
            <a:custGeom>
              <a:avLst/>
              <a:gdLst/>
              <a:ahLst/>
              <a:cxnLst/>
              <a:rect l="l" t="t" r="r" b="b"/>
              <a:pathLst>
                <a:path w="838338" h="315275">
                  <a:moveTo>
                    <a:pt x="157559" y="0"/>
                  </a:moveTo>
                  <a:lnTo>
                    <a:pt x="680779" y="0"/>
                  </a:lnTo>
                  <a:cubicBezTo>
                    <a:pt x="722566" y="0"/>
                    <a:pt x="762642" y="16600"/>
                    <a:pt x="792190" y="46148"/>
                  </a:cubicBezTo>
                  <a:cubicBezTo>
                    <a:pt x="821738" y="75696"/>
                    <a:pt x="838338" y="115771"/>
                    <a:pt x="838338" y="157559"/>
                  </a:cubicBezTo>
                  <a:lnTo>
                    <a:pt x="838338" y="157716"/>
                  </a:lnTo>
                  <a:cubicBezTo>
                    <a:pt x="838338" y="199503"/>
                    <a:pt x="821738" y="239579"/>
                    <a:pt x="792190" y="269127"/>
                  </a:cubicBezTo>
                  <a:cubicBezTo>
                    <a:pt x="762642" y="298675"/>
                    <a:pt x="722566" y="315275"/>
                    <a:pt x="680779" y="315275"/>
                  </a:cubicBezTo>
                  <a:lnTo>
                    <a:pt x="157559" y="315275"/>
                  </a:lnTo>
                  <a:cubicBezTo>
                    <a:pt x="70541" y="315275"/>
                    <a:pt x="0" y="244733"/>
                    <a:pt x="0" y="157716"/>
                  </a:cubicBezTo>
                  <a:lnTo>
                    <a:pt x="0" y="157559"/>
                  </a:lnTo>
                  <a:cubicBezTo>
                    <a:pt x="0" y="115771"/>
                    <a:pt x="16600" y="75696"/>
                    <a:pt x="46148" y="46148"/>
                  </a:cubicBezTo>
                  <a:cubicBezTo>
                    <a:pt x="75696" y="16600"/>
                    <a:pt x="115771" y="0"/>
                    <a:pt x="15755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38338" cy="353375"/>
            </a:xfrm>
            <a:prstGeom prst="rect">
              <a:avLst/>
            </a:prstGeom>
          </p:spPr>
          <p:txBody>
            <a:bodyPr lIns="78420" tIns="78420" rIns="78420" bIns="7842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19035" y="8000001"/>
            <a:ext cx="4687165" cy="1310591"/>
            <a:chOff x="0" y="0"/>
            <a:chExt cx="6606306" cy="1747455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1747462" cy="1747455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14251" b="-14251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2430551" y="0"/>
              <a:ext cx="1747462" cy="1747455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6382" r="-20993" b="-12956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4858844" y="0"/>
              <a:ext cx="1747462" cy="1747455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80539" t="-35526" r="-68161" b="-50999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4363510" y="991826"/>
            <a:ext cx="9560980" cy="4905876"/>
          </a:xfrm>
          <a:custGeom>
            <a:avLst/>
            <a:gdLst/>
            <a:ahLst/>
            <a:cxnLst/>
            <a:rect l="l" t="t" r="r" b="b"/>
            <a:pathLst>
              <a:path w="9560980" h="4905876">
                <a:moveTo>
                  <a:pt x="0" y="0"/>
                </a:moveTo>
                <a:lnTo>
                  <a:pt x="9560980" y="0"/>
                </a:lnTo>
                <a:lnTo>
                  <a:pt x="9560980" y="4905877"/>
                </a:lnTo>
                <a:lnTo>
                  <a:pt x="0" y="4905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9347" b="-12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028700" y="4443249"/>
            <a:ext cx="2346375" cy="2960725"/>
          </a:xfrm>
          <a:custGeom>
            <a:avLst/>
            <a:gdLst/>
            <a:ahLst/>
            <a:cxnLst/>
            <a:rect l="l" t="t" r="r" b="b"/>
            <a:pathLst>
              <a:path w="2346375" h="2960725">
                <a:moveTo>
                  <a:pt x="0" y="0"/>
                </a:moveTo>
                <a:lnTo>
                  <a:pt x="2346375" y="0"/>
                </a:lnTo>
                <a:lnTo>
                  <a:pt x="2346375" y="2960725"/>
                </a:lnTo>
                <a:lnTo>
                  <a:pt x="0" y="2960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3708353" y="4443249"/>
            <a:ext cx="4221609" cy="2908907"/>
          </a:xfrm>
          <a:custGeom>
            <a:avLst/>
            <a:gdLst/>
            <a:ahLst/>
            <a:cxnLst/>
            <a:rect l="l" t="t" r="r" b="b"/>
            <a:pathLst>
              <a:path w="4221609" h="2908907">
                <a:moveTo>
                  <a:pt x="0" y="0"/>
                </a:moveTo>
                <a:lnTo>
                  <a:pt x="4221608" y="0"/>
                </a:lnTo>
                <a:lnTo>
                  <a:pt x="4221608" y="2908907"/>
                </a:lnTo>
                <a:lnTo>
                  <a:pt x="0" y="2908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035" r="-33664" b="-1266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6495696" y="429994"/>
            <a:ext cx="1192922" cy="1197413"/>
          </a:xfrm>
          <a:custGeom>
            <a:avLst/>
            <a:gdLst/>
            <a:ahLst/>
            <a:cxnLst/>
            <a:rect l="l" t="t" r="r" b="b"/>
            <a:pathLst>
              <a:path w="1192922" h="1197413">
                <a:moveTo>
                  <a:pt x="0" y="0"/>
                </a:moveTo>
                <a:lnTo>
                  <a:pt x="1192923" y="0"/>
                </a:lnTo>
                <a:lnTo>
                  <a:pt x="1192923" y="1197412"/>
                </a:lnTo>
                <a:lnTo>
                  <a:pt x="0" y="1197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500655" y="303223"/>
            <a:ext cx="1243411" cy="809541"/>
          </a:xfrm>
          <a:custGeom>
            <a:avLst/>
            <a:gdLst/>
            <a:ahLst/>
            <a:cxnLst/>
            <a:rect l="l" t="t" r="r" b="b"/>
            <a:pathLst>
              <a:path w="1243411" h="809541">
                <a:moveTo>
                  <a:pt x="0" y="0"/>
                </a:moveTo>
                <a:lnTo>
                  <a:pt x="1243411" y="0"/>
                </a:lnTo>
                <a:lnTo>
                  <a:pt x="1243411" y="809541"/>
                </a:lnTo>
                <a:lnTo>
                  <a:pt x="0" y="8095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6797" b="-267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5330595" y="9748343"/>
            <a:ext cx="7626809" cy="31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1829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Anshuman Singh, Pratyush Chauhan &amp; Abhishek Verma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83869" y="6172102"/>
            <a:ext cx="4472388" cy="102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58"/>
              </a:lnSpc>
              <a:spcBef>
                <a:spcPct val="0"/>
              </a:spcBef>
            </a:pPr>
            <a:r>
              <a:rPr lang="en-US" sz="5741" b="1" spc="13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Team Vision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775" y="7817"/>
            <a:ext cx="16238005" cy="1037667"/>
            <a:chOff x="0" y="0"/>
            <a:chExt cx="21650673" cy="13835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50673" cy="1383556"/>
            </a:xfrm>
            <a:custGeom>
              <a:avLst/>
              <a:gdLst/>
              <a:ahLst/>
              <a:cxnLst/>
              <a:rect l="l" t="t" r="r" b="b"/>
              <a:pathLst>
                <a:path w="21650673" h="1383556">
                  <a:moveTo>
                    <a:pt x="0" y="0"/>
                  </a:moveTo>
                  <a:lnTo>
                    <a:pt x="21650673" y="0"/>
                  </a:lnTo>
                  <a:lnTo>
                    <a:pt x="21650673" y="1383556"/>
                  </a:lnTo>
                  <a:lnTo>
                    <a:pt x="0" y="1383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70" b="-7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95824" y="386694"/>
              <a:ext cx="11292472" cy="58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63"/>
                </a:lnSpc>
              </a:pPr>
              <a:r>
                <a:rPr lang="en-US" sz="2688" i="1" spc="-8">
                  <a:solidFill>
                    <a:srgbClr val="FFFFFF"/>
                  </a:solidFill>
                  <a:latin typeface="IBM Plex Sans Italics"/>
                  <a:ea typeface="IBM Plex Sans Italics"/>
                  <a:cs typeface="IBM Plex Sans Italics"/>
                  <a:sym typeface="IBM Plex Sans Italics"/>
                </a:rPr>
                <a:t>Identifying The Opportunities and Portfolio Analysis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6511068" y="122613"/>
            <a:ext cx="1243411" cy="809541"/>
          </a:xfrm>
          <a:custGeom>
            <a:avLst/>
            <a:gdLst/>
            <a:ahLst/>
            <a:cxnLst/>
            <a:rect l="l" t="t" r="r" b="b"/>
            <a:pathLst>
              <a:path w="1243411" h="809541">
                <a:moveTo>
                  <a:pt x="0" y="0"/>
                </a:moveTo>
                <a:lnTo>
                  <a:pt x="1243411" y="0"/>
                </a:lnTo>
                <a:lnTo>
                  <a:pt x="1243411" y="809540"/>
                </a:lnTo>
                <a:lnTo>
                  <a:pt x="0" y="80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797" b="-2679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04775" y="1056379"/>
            <a:ext cx="12011877" cy="6169805"/>
            <a:chOff x="0" y="0"/>
            <a:chExt cx="16015835" cy="82264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15835" cy="8226406"/>
            </a:xfrm>
            <a:custGeom>
              <a:avLst/>
              <a:gdLst/>
              <a:ahLst/>
              <a:cxnLst/>
              <a:rect l="l" t="t" r="r" b="b"/>
              <a:pathLst>
                <a:path w="16015835" h="8226406">
                  <a:moveTo>
                    <a:pt x="0" y="0"/>
                  </a:moveTo>
                  <a:lnTo>
                    <a:pt x="16015835" y="0"/>
                  </a:lnTo>
                  <a:lnTo>
                    <a:pt x="16015835" y="8226406"/>
                  </a:lnTo>
                  <a:lnTo>
                    <a:pt x="0" y="8226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22794" y="132347"/>
              <a:ext cx="3105102" cy="338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05"/>
                </a:lnSpc>
              </a:pPr>
              <a:r>
                <a:rPr lang="en-US" sz="1575" spc="36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MOSCOW Prioritization 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251594" y="1064038"/>
              <a:ext cx="7883713" cy="3169533"/>
              <a:chOff x="0" y="0"/>
              <a:chExt cx="7985760" cy="321056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985760" cy="3210560"/>
              </a:xfrm>
              <a:custGeom>
                <a:avLst/>
                <a:gdLst/>
                <a:ahLst/>
                <a:cxnLst/>
                <a:rect l="l" t="t" r="r" b="b"/>
                <a:pathLst>
                  <a:path w="7985760" h="3210560">
                    <a:moveTo>
                      <a:pt x="7910576" y="28448"/>
                    </a:moveTo>
                    <a:lnTo>
                      <a:pt x="7146036" y="3086608"/>
                    </a:lnTo>
                    <a:lnTo>
                      <a:pt x="81280" y="3086608"/>
                    </a:lnTo>
                    <a:lnTo>
                      <a:pt x="845820" y="28448"/>
                    </a:lnTo>
                    <a:close/>
                    <a:moveTo>
                      <a:pt x="0" y="0"/>
                    </a:moveTo>
                    <a:lnTo>
                      <a:pt x="0" y="3210560"/>
                    </a:lnTo>
                    <a:lnTo>
                      <a:pt x="7985760" y="3210560"/>
                    </a:lnTo>
                    <a:lnTo>
                      <a:pt x="798576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37539" y="1000183"/>
              <a:ext cx="7917828" cy="3202971"/>
            </a:xfrm>
            <a:custGeom>
              <a:avLst/>
              <a:gdLst/>
              <a:ahLst/>
              <a:cxnLst/>
              <a:rect l="l" t="t" r="r" b="b"/>
              <a:pathLst>
                <a:path w="7917828" h="3202971">
                  <a:moveTo>
                    <a:pt x="0" y="0"/>
                  </a:moveTo>
                  <a:lnTo>
                    <a:pt x="7917828" y="0"/>
                  </a:lnTo>
                  <a:lnTo>
                    <a:pt x="7917828" y="3202972"/>
                  </a:lnTo>
                  <a:lnTo>
                    <a:pt x="0" y="3202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251594" y="4492350"/>
              <a:ext cx="7883713" cy="3342052"/>
              <a:chOff x="0" y="0"/>
              <a:chExt cx="7985760" cy="3385312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985760" cy="3385312"/>
              </a:xfrm>
              <a:custGeom>
                <a:avLst/>
                <a:gdLst/>
                <a:ahLst/>
                <a:cxnLst/>
                <a:rect l="l" t="t" r="r" b="b"/>
                <a:pathLst>
                  <a:path w="7985760" h="3385312">
                    <a:moveTo>
                      <a:pt x="7910576" y="28448"/>
                    </a:moveTo>
                    <a:lnTo>
                      <a:pt x="7102348" y="3261360"/>
                    </a:lnTo>
                    <a:lnTo>
                      <a:pt x="81280" y="3261360"/>
                    </a:lnTo>
                    <a:lnTo>
                      <a:pt x="889508" y="28448"/>
                    </a:lnTo>
                    <a:close/>
                    <a:moveTo>
                      <a:pt x="0" y="0"/>
                    </a:moveTo>
                    <a:lnTo>
                      <a:pt x="0" y="3385312"/>
                    </a:lnTo>
                    <a:lnTo>
                      <a:pt x="7985760" y="3385312"/>
                    </a:lnTo>
                    <a:lnTo>
                      <a:pt x="798576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237539" y="4428495"/>
              <a:ext cx="7917828" cy="3375490"/>
            </a:xfrm>
            <a:custGeom>
              <a:avLst/>
              <a:gdLst/>
              <a:ahLst/>
              <a:cxnLst/>
              <a:rect l="l" t="t" r="r" b="b"/>
              <a:pathLst>
                <a:path w="7917828" h="3375490">
                  <a:moveTo>
                    <a:pt x="0" y="0"/>
                  </a:moveTo>
                  <a:lnTo>
                    <a:pt x="7917828" y="0"/>
                  </a:lnTo>
                  <a:lnTo>
                    <a:pt x="7917828" y="3375491"/>
                  </a:lnTo>
                  <a:lnTo>
                    <a:pt x="0" y="3375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6692" y="1905680"/>
              <a:ext cx="5869861" cy="1821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0173" lvl="1" indent="-170087" algn="l">
                <a:lnSpc>
                  <a:spcPts val="2205"/>
                </a:lnSpc>
                <a:buFont typeface="Arial"/>
                <a:buChar char="•"/>
              </a:pPr>
              <a:r>
                <a:rPr lang="en-US" sz="1575" spc="3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Expand ready-to-cook product range with health-focused and convenient options.</a:t>
              </a:r>
            </a:p>
            <a:p>
              <a:pPr marL="340173" lvl="1" indent="-170087" algn="l">
                <a:lnSpc>
                  <a:spcPts val="2205"/>
                </a:lnSpc>
                <a:buFont typeface="Arial"/>
                <a:buChar char="•"/>
              </a:pPr>
              <a:r>
                <a:rPr lang="en-US" sz="1575" spc="3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Strengthen distribution through e-commerce and partnerships with local retailers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6692" y="5470028"/>
              <a:ext cx="5869861" cy="1452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0173" lvl="1" indent="-170087" algn="l">
                <a:lnSpc>
                  <a:spcPts val="2205"/>
                </a:lnSpc>
                <a:buFont typeface="Arial"/>
                <a:buChar char="•"/>
              </a:pPr>
              <a:r>
                <a:rPr lang="en-US" sz="1575" spc="3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Explore international markets targeting the Indian diaspora.</a:t>
              </a:r>
            </a:p>
            <a:p>
              <a:pPr marL="340173" lvl="1" indent="-170087" algn="l">
                <a:lnSpc>
                  <a:spcPts val="2205"/>
                </a:lnSpc>
                <a:buFont typeface="Arial"/>
                <a:buChar char="•"/>
              </a:pPr>
              <a:r>
                <a:rPr lang="en-US" sz="1575" spc="3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Develop subscription models for essential products like pulses and spices.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974948" y="1139157"/>
              <a:ext cx="2377225" cy="520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7"/>
                </a:lnSpc>
              </a:pPr>
              <a:r>
                <a:rPr lang="en-US" sz="2369" spc="52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MUST HAVE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847402" y="4642044"/>
              <a:ext cx="2673504" cy="520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7"/>
                </a:lnSpc>
              </a:pPr>
              <a:r>
                <a:rPr lang="en-US" sz="2369" spc="52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COULD HAVE</a:t>
              </a:r>
            </a:p>
          </p:txBody>
        </p: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7812336" y="1064038"/>
              <a:ext cx="7883713" cy="3169533"/>
              <a:chOff x="0" y="0"/>
              <a:chExt cx="7985760" cy="321056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7985760" cy="3210560"/>
              </a:xfrm>
              <a:custGeom>
                <a:avLst/>
                <a:gdLst/>
                <a:ahLst/>
                <a:cxnLst/>
                <a:rect l="l" t="t" r="r" b="b"/>
                <a:pathLst>
                  <a:path w="7985760" h="3210560">
                    <a:moveTo>
                      <a:pt x="7910576" y="28448"/>
                    </a:moveTo>
                    <a:lnTo>
                      <a:pt x="7146036" y="3086608"/>
                    </a:lnTo>
                    <a:lnTo>
                      <a:pt x="81280" y="3086608"/>
                    </a:lnTo>
                    <a:lnTo>
                      <a:pt x="845820" y="28448"/>
                    </a:lnTo>
                    <a:close/>
                    <a:moveTo>
                      <a:pt x="0" y="0"/>
                    </a:moveTo>
                    <a:lnTo>
                      <a:pt x="0" y="3210560"/>
                    </a:lnTo>
                    <a:lnTo>
                      <a:pt x="7985760" y="3210560"/>
                    </a:lnTo>
                    <a:lnTo>
                      <a:pt x="798576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7798281" y="1000183"/>
              <a:ext cx="7917828" cy="3202971"/>
            </a:xfrm>
            <a:custGeom>
              <a:avLst/>
              <a:gdLst/>
              <a:ahLst/>
              <a:cxnLst/>
              <a:rect l="l" t="t" r="r" b="b"/>
              <a:pathLst>
                <a:path w="7917828" h="3202971">
                  <a:moveTo>
                    <a:pt x="0" y="0"/>
                  </a:moveTo>
                  <a:lnTo>
                    <a:pt x="7917828" y="0"/>
                  </a:lnTo>
                  <a:lnTo>
                    <a:pt x="7917828" y="3202972"/>
                  </a:lnTo>
                  <a:lnTo>
                    <a:pt x="0" y="3202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779141" y="1905680"/>
              <a:ext cx="5869861" cy="1452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0173" lvl="1" indent="-170087" algn="l">
                <a:lnSpc>
                  <a:spcPts val="2205"/>
                </a:lnSpc>
                <a:buFont typeface="Arial"/>
                <a:buChar char="•"/>
              </a:pPr>
              <a:r>
                <a:rPr lang="en-US" sz="1575" spc="3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Introduce region-specific variants to cater to local tastes.</a:t>
              </a:r>
            </a:p>
            <a:p>
              <a:pPr marL="340173" lvl="1" indent="-170087" algn="l">
                <a:lnSpc>
                  <a:spcPts val="2205"/>
                </a:lnSpc>
                <a:buFont typeface="Arial"/>
                <a:buChar char="•"/>
              </a:pPr>
              <a:r>
                <a:rPr lang="en-US" sz="1575" spc="3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Promote sustainability with eco-friendly packaging and branding.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7772215" y="4492350"/>
              <a:ext cx="7883713" cy="3342052"/>
              <a:chOff x="0" y="0"/>
              <a:chExt cx="7985760" cy="338531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985760" cy="3385312"/>
              </a:xfrm>
              <a:custGeom>
                <a:avLst/>
                <a:gdLst/>
                <a:ahLst/>
                <a:cxnLst/>
                <a:rect l="l" t="t" r="r" b="b"/>
                <a:pathLst>
                  <a:path w="7985760" h="3385312">
                    <a:moveTo>
                      <a:pt x="7910576" y="28448"/>
                    </a:moveTo>
                    <a:lnTo>
                      <a:pt x="7102348" y="3261360"/>
                    </a:lnTo>
                    <a:lnTo>
                      <a:pt x="81280" y="3261360"/>
                    </a:lnTo>
                    <a:lnTo>
                      <a:pt x="889508" y="28448"/>
                    </a:lnTo>
                    <a:close/>
                    <a:moveTo>
                      <a:pt x="0" y="0"/>
                    </a:moveTo>
                    <a:lnTo>
                      <a:pt x="0" y="3385312"/>
                    </a:lnTo>
                    <a:lnTo>
                      <a:pt x="7985760" y="3385312"/>
                    </a:lnTo>
                    <a:lnTo>
                      <a:pt x="798576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7758160" y="4428495"/>
              <a:ext cx="7917828" cy="3375490"/>
            </a:xfrm>
            <a:custGeom>
              <a:avLst/>
              <a:gdLst/>
              <a:ahLst/>
              <a:cxnLst/>
              <a:rect l="l" t="t" r="r" b="b"/>
              <a:pathLst>
                <a:path w="7917828" h="3375490">
                  <a:moveTo>
                    <a:pt x="0" y="0"/>
                  </a:moveTo>
                  <a:lnTo>
                    <a:pt x="7917828" y="0"/>
                  </a:lnTo>
                  <a:lnTo>
                    <a:pt x="7917828" y="3375491"/>
                  </a:lnTo>
                  <a:lnTo>
                    <a:pt x="0" y="33754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8155367" y="6576221"/>
              <a:ext cx="375628" cy="405130"/>
              <a:chOff x="0" y="0"/>
              <a:chExt cx="112260" cy="12107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12260" cy="121076"/>
              </a:xfrm>
              <a:custGeom>
                <a:avLst/>
                <a:gdLst/>
                <a:ahLst/>
                <a:cxnLst/>
                <a:rect l="l" t="t" r="r" b="b"/>
                <a:pathLst>
                  <a:path w="112260" h="121076">
                    <a:moveTo>
                      <a:pt x="0" y="0"/>
                    </a:moveTo>
                    <a:lnTo>
                      <a:pt x="112260" y="0"/>
                    </a:lnTo>
                    <a:lnTo>
                      <a:pt x="112260" y="121076"/>
                    </a:lnTo>
                    <a:lnTo>
                      <a:pt x="0" y="121076"/>
                    </a:lnTo>
                    <a:close/>
                  </a:path>
                </a:pathLst>
              </a:custGeom>
              <a:solidFill>
                <a:srgbClr val="057835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112260" cy="102026"/>
              </a:xfrm>
              <a:prstGeom prst="rect">
                <a:avLst/>
              </a:prstGeom>
            </p:spPr>
            <p:txBody>
              <a:bodyPr lIns="51120" tIns="51120" rIns="51120" bIns="5112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9252269" y="5498603"/>
              <a:ext cx="375628" cy="405130"/>
              <a:chOff x="0" y="0"/>
              <a:chExt cx="112260" cy="12107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12260" cy="121076"/>
              </a:xfrm>
              <a:custGeom>
                <a:avLst/>
                <a:gdLst/>
                <a:ahLst/>
                <a:cxnLst/>
                <a:rect l="l" t="t" r="r" b="b"/>
                <a:pathLst>
                  <a:path w="112260" h="121076">
                    <a:moveTo>
                      <a:pt x="0" y="0"/>
                    </a:moveTo>
                    <a:lnTo>
                      <a:pt x="112260" y="0"/>
                    </a:lnTo>
                    <a:lnTo>
                      <a:pt x="112260" y="121076"/>
                    </a:lnTo>
                    <a:lnTo>
                      <a:pt x="0" y="121076"/>
                    </a:lnTo>
                    <a:close/>
                  </a:path>
                </a:pathLst>
              </a:custGeom>
              <a:solidFill>
                <a:srgbClr val="057835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112260" cy="102026"/>
              </a:xfrm>
              <a:prstGeom prst="rect">
                <a:avLst/>
              </a:prstGeom>
            </p:spPr>
            <p:txBody>
              <a:bodyPr lIns="51120" tIns="51120" rIns="51120" bIns="5112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8779141" y="5422802"/>
              <a:ext cx="5869861" cy="1452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0173" lvl="1" indent="-170087" algn="l">
                <a:lnSpc>
                  <a:spcPts val="2205"/>
                </a:lnSpc>
                <a:buFont typeface="Arial"/>
                <a:buChar char="•"/>
              </a:pPr>
              <a:r>
                <a:rPr lang="en-US" sz="1575" spc="3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Avoid diversification into non-core product categories.</a:t>
              </a:r>
            </a:p>
            <a:p>
              <a:pPr marL="340173" lvl="1" indent="-170087" algn="l">
                <a:lnSpc>
                  <a:spcPts val="2205"/>
                </a:lnSpc>
                <a:buFont typeface="Arial"/>
                <a:buChar char="•"/>
              </a:pPr>
              <a:r>
                <a:rPr lang="en-US" sz="1575" spc="3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Limit investment in low-demand or niche market segments.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669768" y="4619313"/>
              <a:ext cx="2579797" cy="520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7"/>
                </a:lnSpc>
              </a:pPr>
              <a:r>
                <a:rPr lang="en-US" sz="2369" spc="52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WON’T HAVE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0457956" y="1149513"/>
              <a:ext cx="2949321" cy="520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17"/>
                </a:lnSpc>
              </a:pPr>
              <a:r>
                <a:rPr lang="en-US" sz="2369" spc="52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SHOULD HAVE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579157" y="1869694"/>
            <a:ext cx="5175322" cy="1236797"/>
            <a:chOff x="0" y="0"/>
            <a:chExt cx="6900430" cy="1649062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6900430" cy="1649062"/>
              <a:chOff x="0" y="0"/>
              <a:chExt cx="1647623" cy="39374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647623" cy="393748"/>
              </a:xfrm>
              <a:custGeom>
                <a:avLst/>
                <a:gdLst/>
                <a:ahLst/>
                <a:cxnLst/>
                <a:rect l="l" t="t" r="r" b="b"/>
                <a:pathLst>
                  <a:path w="1647623" h="393748">
                    <a:moveTo>
                      <a:pt x="0" y="0"/>
                    </a:moveTo>
                    <a:lnTo>
                      <a:pt x="1647623" y="0"/>
                    </a:lnTo>
                    <a:lnTo>
                      <a:pt x="1647623" y="393748"/>
                    </a:lnTo>
                    <a:lnTo>
                      <a:pt x="0" y="39374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9050"/>
                <a:ext cx="1647623" cy="374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187177" y="169585"/>
              <a:ext cx="6526076" cy="1319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2"/>
                </a:lnSpc>
              </a:pPr>
              <a:r>
                <a:rPr lang="en-US" sz="1194" b="1" spc="27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STEP 1: Market Trends Analysis</a:t>
              </a:r>
            </a:p>
            <a:p>
              <a:pPr algn="ctr">
                <a:lnSpc>
                  <a:spcPts val="1302"/>
                </a:lnSpc>
              </a:pPr>
              <a:endParaRPr lang="en-US" sz="1194" b="1" spc="27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  <a:p>
              <a:pPr marL="257955" lvl="1" indent="-128977" algn="l">
                <a:lnSpc>
                  <a:spcPts val="1302"/>
                </a:lnSpc>
                <a:buFont typeface="Arial"/>
                <a:buChar char="•"/>
              </a:pPr>
              <a:r>
                <a:rPr lang="en-US" sz="1194" spc="27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Study emerging trends, such as consumer preferences for health-conscious and region-specific foods.</a:t>
              </a:r>
            </a:p>
            <a:p>
              <a:pPr marL="257955" lvl="1" indent="-128977" algn="l">
                <a:lnSpc>
                  <a:spcPts val="1302"/>
                </a:lnSpc>
                <a:buFont typeface="Arial"/>
                <a:buChar char="•"/>
              </a:pPr>
              <a:r>
                <a:rPr lang="en-US" sz="1194" spc="27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Example: Growing demand for convenience and authenticity in ready-to-cook products.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579157" y="3666921"/>
            <a:ext cx="5175322" cy="1236797"/>
            <a:chOff x="0" y="0"/>
            <a:chExt cx="6900430" cy="1649062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6900430" cy="1649062"/>
              <a:chOff x="0" y="0"/>
              <a:chExt cx="1647623" cy="393748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647623" cy="393748"/>
              </a:xfrm>
              <a:custGeom>
                <a:avLst/>
                <a:gdLst/>
                <a:ahLst/>
                <a:cxnLst/>
                <a:rect l="l" t="t" r="r" b="b"/>
                <a:pathLst>
                  <a:path w="1647623" h="393748">
                    <a:moveTo>
                      <a:pt x="0" y="0"/>
                    </a:moveTo>
                    <a:lnTo>
                      <a:pt x="1647623" y="0"/>
                    </a:lnTo>
                    <a:lnTo>
                      <a:pt x="1647623" y="393748"/>
                    </a:lnTo>
                    <a:lnTo>
                      <a:pt x="0" y="39374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19050"/>
                <a:ext cx="1647623" cy="374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187177" y="169585"/>
              <a:ext cx="6526076" cy="1319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2"/>
                </a:lnSpc>
              </a:pPr>
              <a:r>
                <a:rPr lang="en-US" sz="1194" b="1" spc="27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STEP 2: Competitor Benchmarking</a:t>
              </a:r>
            </a:p>
            <a:p>
              <a:pPr algn="ctr">
                <a:lnSpc>
                  <a:spcPts val="1302"/>
                </a:lnSpc>
              </a:pPr>
              <a:endParaRPr lang="en-US" sz="1194" b="1" spc="27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  <a:p>
              <a:pPr marL="257955" lvl="1" indent="-128977" algn="l">
                <a:lnSpc>
                  <a:spcPts val="1302"/>
                </a:lnSpc>
                <a:buFont typeface="Arial"/>
                <a:buChar char="•"/>
              </a:pPr>
              <a:r>
                <a:rPr lang="en-US" sz="1194" spc="27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Evaluate competitors’ products, pricing, distribution, and marketing strategies.</a:t>
              </a:r>
            </a:p>
            <a:p>
              <a:pPr marL="257955" lvl="1" indent="-128977" algn="l">
                <a:lnSpc>
                  <a:spcPts val="1302"/>
                </a:lnSpc>
                <a:buFont typeface="Arial"/>
                <a:buChar char="•"/>
              </a:pPr>
              <a:r>
                <a:rPr lang="en-US" sz="1194" spc="27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Identify gaps where Tata Sampann can offer differentiated products.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2579157" y="5463362"/>
            <a:ext cx="5175322" cy="1073461"/>
            <a:chOff x="0" y="0"/>
            <a:chExt cx="6900430" cy="1431281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0"/>
              <a:ext cx="6900430" cy="1431281"/>
              <a:chOff x="0" y="0"/>
              <a:chExt cx="1647623" cy="341749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647623" cy="341749"/>
              </a:xfrm>
              <a:custGeom>
                <a:avLst/>
                <a:gdLst/>
                <a:ahLst/>
                <a:cxnLst/>
                <a:rect l="l" t="t" r="r" b="b"/>
                <a:pathLst>
                  <a:path w="1647623" h="341749">
                    <a:moveTo>
                      <a:pt x="0" y="0"/>
                    </a:moveTo>
                    <a:lnTo>
                      <a:pt x="1647623" y="0"/>
                    </a:lnTo>
                    <a:lnTo>
                      <a:pt x="1647623" y="341749"/>
                    </a:lnTo>
                    <a:lnTo>
                      <a:pt x="0" y="34174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1647623" cy="3226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187177" y="169585"/>
              <a:ext cx="6526076" cy="110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2"/>
                </a:lnSpc>
              </a:pPr>
              <a:r>
                <a:rPr lang="en-US" sz="1194" b="1" spc="27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STEP 3: Consumer Needs Assessment</a:t>
              </a:r>
            </a:p>
            <a:p>
              <a:pPr algn="ctr">
                <a:lnSpc>
                  <a:spcPts val="1302"/>
                </a:lnSpc>
              </a:pPr>
              <a:endParaRPr lang="en-US" sz="1194" b="1" spc="27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  <a:p>
              <a:pPr marL="257955" lvl="1" indent="-128977" algn="l">
                <a:lnSpc>
                  <a:spcPts val="1302"/>
                </a:lnSpc>
                <a:buFont typeface="Arial"/>
                <a:buChar char="•"/>
              </a:pPr>
              <a:r>
                <a:rPr lang="en-US" sz="1194" spc="27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Conduct surveys and focus groups to understand unmet needs.</a:t>
              </a:r>
            </a:p>
            <a:p>
              <a:pPr marL="257955" lvl="1" indent="-128977" algn="l">
                <a:lnSpc>
                  <a:spcPts val="1302"/>
                </a:lnSpc>
                <a:buFont typeface="Arial"/>
                <a:buChar char="•"/>
              </a:pPr>
              <a:r>
                <a:rPr lang="en-US" sz="1194" spc="27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Example: Millennials and working professionals seeking quick, healthy meals.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579157" y="7259803"/>
            <a:ext cx="5175322" cy="1236797"/>
            <a:chOff x="0" y="0"/>
            <a:chExt cx="6900430" cy="1649062"/>
          </a:xfrm>
        </p:grpSpPr>
        <p:grpSp>
          <p:nvGrpSpPr>
            <p:cNvPr id="51" name="Group 51"/>
            <p:cNvGrpSpPr/>
            <p:nvPr/>
          </p:nvGrpSpPr>
          <p:grpSpPr>
            <a:xfrm>
              <a:off x="0" y="0"/>
              <a:ext cx="6900430" cy="1649062"/>
              <a:chOff x="0" y="0"/>
              <a:chExt cx="1647623" cy="393748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647623" cy="393748"/>
              </a:xfrm>
              <a:custGeom>
                <a:avLst/>
                <a:gdLst/>
                <a:ahLst/>
                <a:cxnLst/>
                <a:rect l="l" t="t" r="r" b="b"/>
                <a:pathLst>
                  <a:path w="1647623" h="393748">
                    <a:moveTo>
                      <a:pt x="0" y="0"/>
                    </a:moveTo>
                    <a:lnTo>
                      <a:pt x="1647623" y="0"/>
                    </a:lnTo>
                    <a:lnTo>
                      <a:pt x="1647623" y="393748"/>
                    </a:lnTo>
                    <a:lnTo>
                      <a:pt x="0" y="39374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19050"/>
                <a:ext cx="1647623" cy="3746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54" name="TextBox 54"/>
            <p:cNvSpPr txBox="1"/>
            <p:nvPr/>
          </p:nvSpPr>
          <p:spPr>
            <a:xfrm>
              <a:off x="187177" y="169585"/>
              <a:ext cx="6526076" cy="1319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2"/>
                </a:lnSpc>
              </a:pPr>
              <a:r>
                <a:rPr lang="en-US" sz="1194" b="1" spc="27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STEP 4: Portfolio Gaps Analysis</a:t>
              </a:r>
            </a:p>
            <a:p>
              <a:pPr algn="ctr">
                <a:lnSpc>
                  <a:spcPts val="1302"/>
                </a:lnSpc>
              </a:pPr>
              <a:endParaRPr lang="en-US" sz="1194" b="1" spc="27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  <a:p>
              <a:pPr marL="257955" lvl="1" indent="-128977" algn="l">
                <a:lnSpc>
                  <a:spcPts val="1302"/>
                </a:lnSpc>
                <a:buFont typeface="Arial"/>
                <a:buChar char="•"/>
              </a:pPr>
              <a:r>
                <a:rPr lang="en-US" sz="1194" spc="27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Analyze existing product categories and identify underrepresented or untapped areas.</a:t>
              </a:r>
            </a:p>
            <a:p>
              <a:pPr marL="257955" lvl="1" indent="-128977" algn="l">
                <a:lnSpc>
                  <a:spcPts val="1302"/>
                </a:lnSpc>
                <a:buFont typeface="Arial"/>
                <a:buChar char="•"/>
              </a:pPr>
              <a:r>
                <a:rPr lang="en-US" sz="1194" spc="27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Example: Low penetration of RTC mixes in Tier 2 and Tier 3 cities.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2579157" y="9056244"/>
            <a:ext cx="5175322" cy="910125"/>
            <a:chOff x="0" y="0"/>
            <a:chExt cx="6900430" cy="1213500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6900430" cy="1213500"/>
              <a:chOff x="0" y="0"/>
              <a:chExt cx="1647623" cy="289749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1647623" cy="289749"/>
              </a:xfrm>
              <a:custGeom>
                <a:avLst/>
                <a:gdLst/>
                <a:ahLst/>
                <a:cxnLst/>
                <a:rect l="l" t="t" r="r" b="b"/>
                <a:pathLst>
                  <a:path w="1647623" h="289749">
                    <a:moveTo>
                      <a:pt x="0" y="0"/>
                    </a:moveTo>
                    <a:lnTo>
                      <a:pt x="1647623" y="0"/>
                    </a:lnTo>
                    <a:lnTo>
                      <a:pt x="1647623" y="289749"/>
                    </a:lnTo>
                    <a:lnTo>
                      <a:pt x="0" y="289749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0" y="19050"/>
                <a:ext cx="1647623" cy="27069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59" name="TextBox 59"/>
            <p:cNvSpPr txBox="1"/>
            <p:nvPr/>
          </p:nvSpPr>
          <p:spPr>
            <a:xfrm>
              <a:off x="187177" y="169585"/>
              <a:ext cx="6526076" cy="883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2"/>
                </a:lnSpc>
              </a:pPr>
              <a:r>
                <a:rPr lang="en-US" sz="1194" b="1" spc="27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STEP 5: Scoring and Prioritization</a:t>
              </a:r>
            </a:p>
            <a:p>
              <a:pPr algn="ctr">
                <a:lnSpc>
                  <a:spcPts val="1302"/>
                </a:lnSpc>
              </a:pPr>
              <a:endParaRPr lang="en-US" sz="1194" b="1" spc="27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  <a:p>
              <a:pPr marL="257955" lvl="1" indent="-128977" algn="l">
                <a:lnSpc>
                  <a:spcPts val="1302"/>
                </a:lnSpc>
                <a:buFont typeface="Arial"/>
                <a:buChar char="•"/>
              </a:pPr>
              <a:r>
                <a:rPr lang="en-US" sz="1194" spc="27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Use criteria like market size, growth potential, alignment with brand, and feasibility to rank opportunities.</a:t>
              </a:r>
            </a:p>
          </p:txBody>
        </p:sp>
      </p:grpSp>
      <p:sp>
        <p:nvSpPr>
          <p:cNvPr id="60" name="AutoShape 60"/>
          <p:cNvSpPr/>
          <p:nvPr/>
        </p:nvSpPr>
        <p:spPr>
          <a:xfrm flipV="1">
            <a:off x="15146831" y="3193659"/>
            <a:ext cx="0" cy="386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1" name="AutoShape 61"/>
          <p:cNvSpPr/>
          <p:nvPr/>
        </p:nvSpPr>
        <p:spPr>
          <a:xfrm flipV="1">
            <a:off x="15146831" y="4993661"/>
            <a:ext cx="0" cy="386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2" name="AutoShape 62"/>
          <p:cNvSpPr/>
          <p:nvPr/>
        </p:nvSpPr>
        <p:spPr>
          <a:xfrm flipV="1">
            <a:off x="15146831" y="6705267"/>
            <a:ext cx="0" cy="386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3" name="AutoShape 63"/>
          <p:cNvSpPr/>
          <p:nvPr/>
        </p:nvSpPr>
        <p:spPr>
          <a:xfrm flipV="1">
            <a:off x="15146831" y="8586543"/>
            <a:ext cx="0" cy="3860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4" name="AutoShape 64"/>
          <p:cNvSpPr/>
          <p:nvPr/>
        </p:nvSpPr>
        <p:spPr>
          <a:xfrm>
            <a:off x="737037" y="9065769"/>
            <a:ext cx="11379614" cy="0"/>
          </a:xfrm>
          <a:prstGeom prst="line">
            <a:avLst/>
          </a:prstGeom>
          <a:ln w="19050" cap="flat">
            <a:solidFill>
              <a:srgbClr val="057835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5" name="AutoShape 65"/>
          <p:cNvSpPr/>
          <p:nvPr/>
        </p:nvSpPr>
        <p:spPr>
          <a:xfrm flipV="1">
            <a:off x="6426845" y="8020350"/>
            <a:ext cx="0" cy="2010364"/>
          </a:xfrm>
          <a:prstGeom prst="line">
            <a:avLst/>
          </a:prstGeom>
          <a:ln w="19050" cap="flat">
            <a:solidFill>
              <a:srgbClr val="057835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6" name="Freeform 66"/>
          <p:cNvSpPr/>
          <p:nvPr/>
        </p:nvSpPr>
        <p:spPr>
          <a:xfrm>
            <a:off x="5033476" y="9237567"/>
            <a:ext cx="952071" cy="952071"/>
          </a:xfrm>
          <a:custGeom>
            <a:avLst/>
            <a:gdLst/>
            <a:ahLst/>
            <a:cxnLst/>
            <a:rect l="l" t="t" r="r" b="b"/>
            <a:pathLst>
              <a:path w="952071" h="952071">
                <a:moveTo>
                  <a:pt x="0" y="0"/>
                </a:moveTo>
                <a:lnTo>
                  <a:pt x="952072" y="0"/>
                </a:lnTo>
                <a:lnTo>
                  <a:pt x="952072" y="952071"/>
                </a:lnTo>
                <a:lnTo>
                  <a:pt x="0" y="95207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7" name="Group 67"/>
          <p:cNvGrpSpPr/>
          <p:nvPr/>
        </p:nvGrpSpPr>
        <p:grpSpPr>
          <a:xfrm>
            <a:off x="873168" y="8194453"/>
            <a:ext cx="671337" cy="639868"/>
            <a:chOff x="0" y="0"/>
            <a:chExt cx="812800" cy="7747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228600" y="285750"/>
              <a:ext cx="355600" cy="323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6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911609" y="7864017"/>
            <a:ext cx="1629180" cy="1018181"/>
            <a:chOff x="0" y="0"/>
            <a:chExt cx="2172240" cy="1357575"/>
          </a:xfrm>
        </p:grpSpPr>
        <p:sp>
          <p:nvSpPr>
            <p:cNvPr id="71" name="Freeform 71"/>
            <p:cNvSpPr/>
            <p:nvPr/>
          </p:nvSpPr>
          <p:spPr>
            <a:xfrm>
              <a:off x="257179" y="0"/>
              <a:ext cx="1657881" cy="1079388"/>
            </a:xfrm>
            <a:custGeom>
              <a:avLst/>
              <a:gdLst/>
              <a:ahLst/>
              <a:cxnLst/>
              <a:rect l="l" t="t" r="r" b="b"/>
              <a:pathLst>
                <a:path w="1657881" h="1079388">
                  <a:moveTo>
                    <a:pt x="0" y="0"/>
                  </a:moveTo>
                  <a:lnTo>
                    <a:pt x="1657881" y="0"/>
                  </a:lnTo>
                  <a:lnTo>
                    <a:pt x="1657881" y="1079388"/>
                  </a:lnTo>
                  <a:lnTo>
                    <a:pt x="0" y="1079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6797" b="-2679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1088913"/>
              <a:ext cx="2172240" cy="268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9"/>
                </a:lnSpc>
                <a:spcBef>
                  <a:spcPct val="0"/>
                </a:spcBef>
              </a:pPr>
              <a:r>
                <a:rPr lang="en-US" sz="1384" spc="3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Pulses and Masala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7409187" y="7954454"/>
            <a:ext cx="1629180" cy="1018181"/>
            <a:chOff x="0" y="0"/>
            <a:chExt cx="2172240" cy="1357575"/>
          </a:xfrm>
        </p:grpSpPr>
        <p:sp>
          <p:nvSpPr>
            <p:cNvPr id="74" name="Freeform 74"/>
            <p:cNvSpPr/>
            <p:nvPr/>
          </p:nvSpPr>
          <p:spPr>
            <a:xfrm>
              <a:off x="257179" y="0"/>
              <a:ext cx="1657881" cy="1079388"/>
            </a:xfrm>
            <a:custGeom>
              <a:avLst/>
              <a:gdLst/>
              <a:ahLst/>
              <a:cxnLst/>
              <a:rect l="l" t="t" r="r" b="b"/>
              <a:pathLst>
                <a:path w="1657881" h="1079388">
                  <a:moveTo>
                    <a:pt x="0" y="0"/>
                  </a:moveTo>
                  <a:lnTo>
                    <a:pt x="1657881" y="0"/>
                  </a:lnTo>
                  <a:lnTo>
                    <a:pt x="1657881" y="1079388"/>
                  </a:lnTo>
                  <a:lnTo>
                    <a:pt x="0" y="1079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6797" b="-2679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1088913"/>
              <a:ext cx="2172240" cy="268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9"/>
                </a:lnSpc>
                <a:spcBef>
                  <a:spcPct val="0"/>
                </a:spcBef>
              </a:pPr>
              <a:r>
                <a:rPr lang="en-US" sz="1384" spc="3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RTC Product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7515487" y="9054497"/>
            <a:ext cx="1629180" cy="1207478"/>
            <a:chOff x="0" y="0"/>
            <a:chExt cx="2172240" cy="1609970"/>
          </a:xfrm>
        </p:grpSpPr>
        <p:sp>
          <p:nvSpPr>
            <p:cNvPr id="77" name="Freeform 77"/>
            <p:cNvSpPr/>
            <p:nvPr/>
          </p:nvSpPr>
          <p:spPr>
            <a:xfrm>
              <a:off x="257179" y="0"/>
              <a:ext cx="1657881" cy="1079388"/>
            </a:xfrm>
            <a:custGeom>
              <a:avLst/>
              <a:gdLst/>
              <a:ahLst/>
              <a:cxnLst/>
              <a:rect l="l" t="t" r="r" b="b"/>
              <a:pathLst>
                <a:path w="1657881" h="1079388">
                  <a:moveTo>
                    <a:pt x="0" y="0"/>
                  </a:moveTo>
                  <a:lnTo>
                    <a:pt x="1657881" y="0"/>
                  </a:lnTo>
                  <a:lnTo>
                    <a:pt x="1657881" y="1079388"/>
                  </a:lnTo>
                  <a:lnTo>
                    <a:pt x="0" y="1079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6797" b="-2679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1088913"/>
              <a:ext cx="2172240" cy="521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9"/>
                </a:lnSpc>
                <a:spcBef>
                  <a:spcPct val="0"/>
                </a:spcBef>
              </a:pPr>
              <a:r>
                <a:rPr lang="en-US" sz="1384" spc="3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Niche RTC Mixes and others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2108902" y="9017949"/>
            <a:ext cx="1629180" cy="1207478"/>
            <a:chOff x="0" y="0"/>
            <a:chExt cx="2172240" cy="1609970"/>
          </a:xfrm>
        </p:grpSpPr>
        <p:sp>
          <p:nvSpPr>
            <p:cNvPr id="80" name="Freeform 80"/>
            <p:cNvSpPr/>
            <p:nvPr/>
          </p:nvSpPr>
          <p:spPr>
            <a:xfrm>
              <a:off x="257179" y="0"/>
              <a:ext cx="1657881" cy="1079388"/>
            </a:xfrm>
            <a:custGeom>
              <a:avLst/>
              <a:gdLst/>
              <a:ahLst/>
              <a:cxnLst/>
              <a:rect l="l" t="t" r="r" b="b"/>
              <a:pathLst>
                <a:path w="1657881" h="1079388">
                  <a:moveTo>
                    <a:pt x="0" y="0"/>
                  </a:moveTo>
                  <a:lnTo>
                    <a:pt x="1657881" y="0"/>
                  </a:lnTo>
                  <a:lnTo>
                    <a:pt x="1657881" y="1079388"/>
                  </a:lnTo>
                  <a:lnTo>
                    <a:pt x="0" y="1079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6797" b="-2679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0" y="1088913"/>
              <a:ext cx="2172240" cy="5210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9"/>
                </a:lnSpc>
                <a:spcBef>
                  <a:spcPct val="0"/>
                </a:spcBef>
              </a:pPr>
              <a:r>
                <a:rPr lang="en-US" sz="1384" spc="31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Single-ingredient masalas</a:t>
              </a:r>
            </a:p>
          </p:txBody>
        </p:sp>
      </p:grpSp>
      <p:sp>
        <p:nvSpPr>
          <p:cNvPr id="82" name="Freeform 82"/>
          <p:cNvSpPr/>
          <p:nvPr/>
        </p:nvSpPr>
        <p:spPr>
          <a:xfrm>
            <a:off x="873168" y="9289650"/>
            <a:ext cx="870898" cy="600920"/>
          </a:xfrm>
          <a:custGeom>
            <a:avLst/>
            <a:gdLst/>
            <a:ahLst/>
            <a:cxnLst/>
            <a:rect l="l" t="t" r="r" b="b"/>
            <a:pathLst>
              <a:path w="870898" h="600920">
                <a:moveTo>
                  <a:pt x="0" y="0"/>
                </a:moveTo>
                <a:lnTo>
                  <a:pt x="870898" y="0"/>
                </a:lnTo>
                <a:lnTo>
                  <a:pt x="870898" y="600920"/>
                </a:lnTo>
                <a:lnTo>
                  <a:pt x="0" y="60092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3" name="Freeform 83"/>
          <p:cNvSpPr/>
          <p:nvPr/>
        </p:nvSpPr>
        <p:spPr>
          <a:xfrm>
            <a:off x="4105453" y="9113615"/>
            <a:ext cx="838233" cy="1111812"/>
          </a:xfrm>
          <a:custGeom>
            <a:avLst/>
            <a:gdLst/>
            <a:ahLst/>
            <a:cxnLst/>
            <a:rect l="l" t="t" r="r" b="b"/>
            <a:pathLst>
              <a:path w="838233" h="1111812">
                <a:moveTo>
                  <a:pt x="0" y="0"/>
                </a:moveTo>
                <a:lnTo>
                  <a:pt x="838234" y="0"/>
                </a:lnTo>
                <a:lnTo>
                  <a:pt x="838234" y="1111812"/>
                </a:lnTo>
                <a:lnTo>
                  <a:pt x="0" y="111181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r="-40161" b="-56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4" name="Freeform 84"/>
          <p:cNvSpPr/>
          <p:nvPr/>
        </p:nvSpPr>
        <p:spPr>
          <a:xfrm>
            <a:off x="3912264" y="7939442"/>
            <a:ext cx="1033194" cy="1033194"/>
          </a:xfrm>
          <a:custGeom>
            <a:avLst/>
            <a:gdLst/>
            <a:ahLst/>
            <a:cxnLst/>
            <a:rect l="l" t="t" r="r" b="b"/>
            <a:pathLst>
              <a:path w="1033194" h="1033194">
                <a:moveTo>
                  <a:pt x="0" y="0"/>
                </a:moveTo>
                <a:lnTo>
                  <a:pt x="1033194" y="0"/>
                </a:lnTo>
                <a:lnTo>
                  <a:pt x="1033194" y="1033193"/>
                </a:lnTo>
                <a:lnTo>
                  <a:pt x="0" y="103319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5" name="Freeform 85"/>
          <p:cNvSpPr/>
          <p:nvPr/>
        </p:nvSpPr>
        <p:spPr>
          <a:xfrm>
            <a:off x="6693413" y="8194453"/>
            <a:ext cx="426312" cy="639868"/>
          </a:xfrm>
          <a:custGeom>
            <a:avLst/>
            <a:gdLst/>
            <a:ahLst/>
            <a:cxnLst/>
            <a:rect l="l" t="t" r="r" b="b"/>
            <a:pathLst>
              <a:path w="426312" h="639868">
                <a:moveTo>
                  <a:pt x="0" y="0"/>
                </a:moveTo>
                <a:lnTo>
                  <a:pt x="426312" y="0"/>
                </a:lnTo>
                <a:lnTo>
                  <a:pt x="426312" y="639868"/>
                </a:lnTo>
                <a:lnTo>
                  <a:pt x="0" y="63986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6" name="Freeform 86"/>
          <p:cNvSpPr/>
          <p:nvPr/>
        </p:nvSpPr>
        <p:spPr>
          <a:xfrm>
            <a:off x="9131738" y="7856799"/>
            <a:ext cx="2724843" cy="1115837"/>
          </a:xfrm>
          <a:custGeom>
            <a:avLst/>
            <a:gdLst/>
            <a:ahLst/>
            <a:cxnLst/>
            <a:rect l="l" t="t" r="r" b="b"/>
            <a:pathLst>
              <a:path w="2724843" h="1115837">
                <a:moveTo>
                  <a:pt x="0" y="0"/>
                </a:moveTo>
                <a:lnTo>
                  <a:pt x="2724843" y="0"/>
                </a:lnTo>
                <a:lnTo>
                  <a:pt x="2724843" y="1115836"/>
                </a:lnTo>
                <a:lnTo>
                  <a:pt x="0" y="1115836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t="-14036" b="-180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7" name="Freeform 87"/>
          <p:cNvSpPr/>
          <p:nvPr/>
        </p:nvSpPr>
        <p:spPr>
          <a:xfrm>
            <a:off x="4797540" y="7984756"/>
            <a:ext cx="814381" cy="1033194"/>
          </a:xfrm>
          <a:custGeom>
            <a:avLst/>
            <a:gdLst/>
            <a:ahLst/>
            <a:cxnLst/>
            <a:rect l="l" t="t" r="r" b="b"/>
            <a:pathLst>
              <a:path w="814381" h="1033194">
                <a:moveTo>
                  <a:pt x="0" y="0"/>
                </a:moveTo>
                <a:lnTo>
                  <a:pt x="814382" y="0"/>
                </a:lnTo>
                <a:lnTo>
                  <a:pt x="814382" y="1033193"/>
                </a:lnTo>
                <a:lnTo>
                  <a:pt x="0" y="1033193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19022" t="-4404" r="-19022" b="-440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8" name="Freeform 88"/>
          <p:cNvSpPr/>
          <p:nvPr/>
        </p:nvSpPr>
        <p:spPr>
          <a:xfrm>
            <a:off x="6723963" y="9237567"/>
            <a:ext cx="791523" cy="741064"/>
          </a:xfrm>
          <a:custGeom>
            <a:avLst/>
            <a:gdLst/>
            <a:ahLst/>
            <a:cxnLst/>
            <a:rect l="l" t="t" r="r" b="b"/>
            <a:pathLst>
              <a:path w="791523" h="741064">
                <a:moveTo>
                  <a:pt x="0" y="0"/>
                </a:moveTo>
                <a:lnTo>
                  <a:pt x="791524" y="0"/>
                </a:lnTo>
                <a:lnTo>
                  <a:pt x="791524" y="741064"/>
                </a:lnTo>
                <a:lnTo>
                  <a:pt x="0" y="74106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9" name="Freeform 89"/>
          <p:cNvSpPr/>
          <p:nvPr/>
        </p:nvSpPr>
        <p:spPr>
          <a:xfrm>
            <a:off x="9507144" y="9192152"/>
            <a:ext cx="932168" cy="932168"/>
          </a:xfrm>
          <a:custGeom>
            <a:avLst/>
            <a:gdLst/>
            <a:ahLst/>
            <a:cxnLst/>
            <a:rect l="l" t="t" r="r" b="b"/>
            <a:pathLst>
              <a:path w="932168" h="932168">
                <a:moveTo>
                  <a:pt x="0" y="0"/>
                </a:moveTo>
                <a:lnTo>
                  <a:pt x="932168" y="0"/>
                </a:lnTo>
                <a:lnTo>
                  <a:pt x="932168" y="932168"/>
                </a:lnTo>
                <a:lnTo>
                  <a:pt x="0" y="932168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0" name="Freeform 90"/>
          <p:cNvSpPr/>
          <p:nvPr/>
        </p:nvSpPr>
        <p:spPr>
          <a:xfrm>
            <a:off x="10359280" y="9199088"/>
            <a:ext cx="925232" cy="925232"/>
          </a:xfrm>
          <a:custGeom>
            <a:avLst/>
            <a:gdLst/>
            <a:ahLst/>
            <a:cxnLst/>
            <a:rect l="l" t="t" r="r" b="b"/>
            <a:pathLst>
              <a:path w="925232" h="925232">
                <a:moveTo>
                  <a:pt x="0" y="0"/>
                </a:moveTo>
                <a:lnTo>
                  <a:pt x="925231" y="0"/>
                </a:lnTo>
                <a:lnTo>
                  <a:pt x="925231" y="925232"/>
                </a:lnTo>
                <a:lnTo>
                  <a:pt x="0" y="925232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1" name="TextBox 91"/>
          <p:cNvSpPr txBox="1"/>
          <p:nvPr/>
        </p:nvSpPr>
        <p:spPr>
          <a:xfrm>
            <a:off x="12665532" y="1163609"/>
            <a:ext cx="4962598" cy="34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2412" b="1" spc="55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OPPORTUNITY IDENTIFICATION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2849410" y="7345528"/>
            <a:ext cx="6522607" cy="34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9"/>
              </a:lnSpc>
              <a:spcBef>
                <a:spcPct val="0"/>
              </a:spcBef>
            </a:pPr>
            <a:r>
              <a:rPr lang="en-US" sz="2412" b="1" spc="55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BCG MATRIX OF TATA SAMPANN PRODUCT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6177200" cy="1038994"/>
          </a:xfrm>
          <a:custGeom>
            <a:avLst/>
            <a:gdLst/>
            <a:ahLst/>
            <a:cxnLst/>
            <a:rect l="l" t="t" r="r" b="b"/>
            <a:pathLst>
              <a:path w="16177200" h="1038994">
                <a:moveTo>
                  <a:pt x="0" y="0"/>
                </a:moveTo>
                <a:lnTo>
                  <a:pt x="16177200" y="0"/>
                </a:lnTo>
                <a:lnTo>
                  <a:pt x="16177200" y="1038994"/>
                </a:lnTo>
                <a:lnTo>
                  <a:pt x="0" y="1038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0624" y="920621"/>
            <a:ext cx="4305836" cy="2179766"/>
          </a:xfrm>
          <a:custGeom>
            <a:avLst/>
            <a:gdLst/>
            <a:ahLst/>
            <a:cxnLst/>
            <a:rect l="l" t="t" r="r" b="b"/>
            <a:pathLst>
              <a:path w="4305836" h="2179766">
                <a:moveTo>
                  <a:pt x="0" y="0"/>
                </a:moveTo>
                <a:lnTo>
                  <a:pt x="4305836" y="0"/>
                </a:lnTo>
                <a:lnTo>
                  <a:pt x="4305836" y="2179766"/>
                </a:lnTo>
                <a:lnTo>
                  <a:pt x="0" y="2179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3294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55222" y="2249000"/>
            <a:ext cx="820016" cy="820016"/>
          </a:xfrm>
          <a:custGeom>
            <a:avLst/>
            <a:gdLst/>
            <a:ahLst/>
            <a:cxnLst/>
            <a:rect l="l" t="t" r="r" b="b"/>
            <a:pathLst>
              <a:path w="820016" h="820016">
                <a:moveTo>
                  <a:pt x="0" y="0"/>
                </a:moveTo>
                <a:lnTo>
                  <a:pt x="820016" y="0"/>
                </a:lnTo>
                <a:lnTo>
                  <a:pt x="820016" y="820016"/>
                </a:lnTo>
                <a:lnTo>
                  <a:pt x="0" y="8200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94390" y="1227377"/>
            <a:ext cx="1180189" cy="1218698"/>
          </a:xfrm>
          <a:custGeom>
            <a:avLst/>
            <a:gdLst/>
            <a:ahLst/>
            <a:cxnLst/>
            <a:rect l="l" t="t" r="r" b="b"/>
            <a:pathLst>
              <a:path w="1180189" h="1218698">
                <a:moveTo>
                  <a:pt x="0" y="0"/>
                </a:moveTo>
                <a:lnTo>
                  <a:pt x="1180189" y="0"/>
                </a:lnTo>
                <a:lnTo>
                  <a:pt x="1180189" y="1218698"/>
                </a:lnTo>
                <a:lnTo>
                  <a:pt x="0" y="12186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6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511068" y="122613"/>
            <a:ext cx="1243411" cy="809541"/>
          </a:xfrm>
          <a:custGeom>
            <a:avLst/>
            <a:gdLst/>
            <a:ahLst/>
            <a:cxnLst/>
            <a:rect l="l" t="t" r="r" b="b"/>
            <a:pathLst>
              <a:path w="1243411" h="809541">
                <a:moveTo>
                  <a:pt x="0" y="0"/>
                </a:moveTo>
                <a:lnTo>
                  <a:pt x="1243411" y="0"/>
                </a:lnTo>
                <a:lnTo>
                  <a:pt x="1243411" y="809540"/>
                </a:lnTo>
                <a:lnTo>
                  <a:pt x="0" y="8095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6797" b="-2679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293193" y="920621"/>
            <a:ext cx="13985200" cy="4092904"/>
            <a:chOff x="0" y="0"/>
            <a:chExt cx="18646933" cy="54572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46933" cy="5457205"/>
            </a:xfrm>
            <a:custGeom>
              <a:avLst/>
              <a:gdLst/>
              <a:ahLst/>
              <a:cxnLst/>
              <a:rect l="l" t="t" r="r" b="b"/>
              <a:pathLst>
                <a:path w="18646933" h="5457205">
                  <a:moveTo>
                    <a:pt x="0" y="0"/>
                  </a:moveTo>
                  <a:lnTo>
                    <a:pt x="18646933" y="0"/>
                  </a:lnTo>
                  <a:lnTo>
                    <a:pt x="18646933" y="5457205"/>
                  </a:lnTo>
                  <a:lnTo>
                    <a:pt x="0" y="5457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19896" y="551472"/>
              <a:ext cx="18504488" cy="4831508"/>
            </a:xfrm>
            <a:custGeom>
              <a:avLst/>
              <a:gdLst/>
              <a:ahLst/>
              <a:cxnLst/>
              <a:rect l="l" t="t" r="r" b="b"/>
              <a:pathLst>
                <a:path w="18504488" h="4831508">
                  <a:moveTo>
                    <a:pt x="0" y="0"/>
                  </a:moveTo>
                  <a:lnTo>
                    <a:pt x="18504488" y="0"/>
                  </a:lnTo>
                  <a:lnTo>
                    <a:pt x="18504488" y="4831509"/>
                  </a:lnTo>
                  <a:lnTo>
                    <a:pt x="0" y="48315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14081520" y="893291"/>
              <a:ext cx="2268645" cy="226864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47650" cap="sq">
                <a:solidFill>
                  <a:srgbClr val="057835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3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14582845" y="1615491"/>
              <a:ext cx="1265995" cy="824245"/>
            </a:xfrm>
            <a:custGeom>
              <a:avLst/>
              <a:gdLst/>
              <a:ahLst/>
              <a:cxnLst/>
              <a:rect l="l" t="t" r="r" b="b"/>
              <a:pathLst>
                <a:path w="1265995" h="824245">
                  <a:moveTo>
                    <a:pt x="0" y="0"/>
                  </a:moveTo>
                  <a:lnTo>
                    <a:pt x="1265995" y="0"/>
                  </a:lnTo>
                  <a:lnTo>
                    <a:pt x="1265995" y="824245"/>
                  </a:lnTo>
                  <a:lnTo>
                    <a:pt x="0" y="82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6797" b="-26797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8276101" y="820656"/>
              <a:ext cx="2268645" cy="2268645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47650" cap="sq">
                <a:solidFill>
                  <a:srgbClr val="057835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3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8777426" y="1542856"/>
              <a:ext cx="1265995" cy="824245"/>
            </a:xfrm>
            <a:custGeom>
              <a:avLst/>
              <a:gdLst/>
              <a:ahLst/>
              <a:cxnLst/>
              <a:rect l="l" t="t" r="r" b="b"/>
              <a:pathLst>
                <a:path w="1265995" h="824245">
                  <a:moveTo>
                    <a:pt x="0" y="0"/>
                  </a:moveTo>
                  <a:lnTo>
                    <a:pt x="1265995" y="0"/>
                  </a:lnTo>
                  <a:lnTo>
                    <a:pt x="1265995" y="824245"/>
                  </a:lnTo>
                  <a:lnTo>
                    <a:pt x="0" y="82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6797" b="-26797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93707" y="899616"/>
              <a:ext cx="2268645" cy="2268645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47650" cap="sq">
                <a:solidFill>
                  <a:srgbClr val="057835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3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695032" y="1621816"/>
              <a:ext cx="1265995" cy="824245"/>
            </a:xfrm>
            <a:custGeom>
              <a:avLst/>
              <a:gdLst/>
              <a:ahLst/>
              <a:cxnLst/>
              <a:rect l="l" t="t" r="r" b="b"/>
              <a:pathLst>
                <a:path w="1265995" h="824245">
                  <a:moveTo>
                    <a:pt x="0" y="0"/>
                  </a:moveTo>
                  <a:lnTo>
                    <a:pt x="1265995" y="0"/>
                  </a:lnTo>
                  <a:lnTo>
                    <a:pt x="1265995" y="824245"/>
                  </a:lnTo>
                  <a:lnTo>
                    <a:pt x="0" y="824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26797" b="-2679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50564" y="3209881"/>
              <a:ext cx="5645795" cy="195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6"/>
                </a:lnSpc>
              </a:pPr>
              <a:r>
                <a:rPr lang="en-US" sz="2272" spc="4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72% of urban households seek products that reduce cooking time while maintaining authenticity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502470" y="119908"/>
              <a:ext cx="3712216" cy="521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372" spc="52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Consumer Insights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336333" y="3330601"/>
              <a:ext cx="4148180" cy="1410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372" spc="-23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63% of Indian consumers prefer region-specific flavors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076908" y="3403236"/>
              <a:ext cx="6277870" cy="1882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372" spc="-23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Millennials and working professionals are primary drivers of the RTC market in Tier 1 and Tier 2 cities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5197" y="6571312"/>
            <a:ext cx="4156806" cy="2686988"/>
            <a:chOff x="0" y="0"/>
            <a:chExt cx="5542408" cy="3582651"/>
          </a:xfrm>
        </p:grpSpPr>
        <p:sp>
          <p:nvSpPr>
            <p:cNvPr id="27" name="Freeform 27"/>
            <p:cNvSpPr/>
            <p:nvPr/>
          </p:nvSpPr>
          <p:spPr>
            <a:xfrm>
              <a:off x="0" y="43776"/>
              <a:ext cx="5538299" cy="3538876"/>
            </a:xfrm>
            <a:custGeom>
              <a:avLst/>
              <a:gdLst/>
              <a:ahLst/>
              <a:cxnLst/>
              <a:rect l="l" t="t" r="r" b="b"/>
              <a:pathLst>
                <a:path w="5538299" h="3538876">
                  <a:moveTo>
                    <a:pt x="0" y="0"/>
                  </a:moveTo>
                  <a:lnTo>
                    <a:pt x="5538299" y="0"/>
                  </a:lnTo>
                  <a:lnTo>
                    <a:pt x="5538299" y="3538875"/>
                  </a:lnTo>
                  <a:lnTo>
                    <a:pt x="0" y="3538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2734" t="-83304" r="-2808" b="-28412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85377" y="806014"/>
              <a:ext cx="1288912" cy="1106543"/>
            </a:xfrm>
            <a:custGeom>
              <a:avLst/>
              <a:gdLst/>
              <a:ahLst/>
              <a:cxnLst/>
              <a:rect l="l" t="t" r="r" b="b"/>
              <a:pathLst>
                <a:path w="1288912" h="1106543">
                  <a:moveTo>
                    <a:pt x="0" y="0"/>
                  </a:moveTo>
                  <a:lnTo>
                    <a:pt x="1288912" y="0"/>
                  </a:lnTo>
                  <a:lnTo>
                    <a:pt x="1288912" y="1106542"/>
                  </a:lnTo>
                  <a:lnTo>
                    <a:pt x="0" y="1106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t="-8240" b="-824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175148" y="2189034"/>
              <a:ext cx="1309371" cy="1127034"/>
            </a:xfrm>
            <a:custGeom>
              <a:avLst/>
              <a:gdLst/>
              <a:ahLst/>
              <a:cxnLst/>
              <a:rect l="l" t="t" r="r" b="b"/>
              <a:pathLst>
                <a:path w="1309371" h="1127034">
                  <a:moveTo>
                    <a:pt x="0" y="0"/>
                  </a:moveTo>
                  <a:lnTo>
                    <a:pt x="1309370" y="0"/>
                  </a:lnTo>
                  <a:lnTo>
                    <a:pt x="1309370" y="1127034"/>
                  </a:lnTo>
                  <a:lnTo>
                    <a:pt x="0" y="1127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t="-8240" b="-824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91180" y="-66675"/>
              <a:ext cx="3848145" cy="525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2"/>
                </a:lnSpc>
              </a:pPr>
              <a:r>
                <a:rPr lang="en-US" sz="2299" spc="52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Whom did we meet?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631217" y="860990"/>
              <a:ext cx="3911190" cy="86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6"/>
                </a:lnSpc>
              </a:pPr>
              <a:r>
                <a:rPr lang="en-US" sz="2299" spc="52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Existing Tata</a:t>
              </a:r>
            </a:p>
            <a:p>
              <a:pPr algn="l">
                <a:lnSpc>
                  <a:spcPts val="2506"/>
                </a:lnSpc>
              </a:pPr>
              <a:r>
                <a:rPr lang="en-US" sz="2299" spc="52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Sampann Consumer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631217" y="2122422"/>
              <a:ext cx="3911190" cy="1279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06"/>
                </a:lnSpc>
              </a:pPr>
              <a:r>
                <a:rPr lang="en-US" sz="2299" spc="52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Bachelors and working professionals</a:t>
              </a:r>
            </a:p>
          </p:txBody>
        </p:sp>
      </p:grpSp>
      <p:sp>
        <p:nvSpPr>
          <p:cNvPr id="33" name="Freeform 33"/>
          <p:cNvSpPr/>
          <p:nvPr/>
        </p:nvSpPr>
        <p:spPr>
          <a:xfrm>
            <a:off x="191888" y="3194393"/>
            <a:ext cx="4103424" cy="3367687"/>
          </a:xfrm>
          <a:custGeom>
            <a:avLst/>
            <a:gdLst/>
            <a:ahLst/>
            <a:cxnLst/>
            <a:rect l="l" t="t" r="r" b="b"/>
            <a:pathLst>
              <a:path w="4103424" h="3367687">
                <a:moveTo>
                  <a:pt x="0" y="0"/>
                </a:moveTo>
                <a:lnTo>
                  <a:pt x="4103423" y="0"/>
                </a:lnTo>
                <a:lnTo>
                  <a:pt x="4103423" y="3367687"/>
                </a:lnTo>
                <a:lnTo>
                  <a:pt x="0" y="33676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2869" t="-66859" r="-396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4" name="Freeform 34"/>
          <p:cNvSpPr/>
          <p:nvPr/>
        </p:nvSpPr>
        <p:spPr>
          <a:xfrm>
            <a:off x="3518383" y="5744519"/>
            <a:ext cx="748673" cy="748673"/>
          </a:xfrm>
          <a:custGeom>
            <a:avLst/>
            <a:gdLst/>
            <a:ahLst/>
            <a:cxnLst/>
            <a:rect l="l" t="t" r="r" b="b"/>
            <a:pathLst>
              <a:path w="748673" h="748673">
                <a:moveTo>
                  <a:pt x="0" y="0"/>
                </a:moveTo>
                <a:lnTo>
                  <a:pt x="748672" y="0"/>
                </a:lnTo>
                <a:lnTo>
                  <a:pt x="748672" y="748673"/>
                </a:lnTo>
                <a:lnTo>
                  <a:pt x="0" y="74867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35" name="Table 35"/>
          <p:cNvGraphicFramePr>
            <a:graphicFrameLocks noGrp="1"/>
          </p:cNvGraphicFramePr>
          <p:nvPr/>
        </p:nvGraphicFramePr>
        <p:xfrm>
          <a:off x="4426460" y="4994695"/>
          <a:ext cx="6173483" cy="1275782"/>
        </p:xfrm>
        <a:graphic>
          <a:graphicData uri="http://schemas.openxmlformats.org/drawingml/2006/table">
            <a:tbl>
              <a:tblPr/>
              <a:tblGrid>
                <a:gridCol w="1431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1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79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287">
                <a:tc gridSpan="4"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 b="1">
                          <a:solidFill>
                            <a:srgbClr val="FFFFFF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1. Product Awareness and Usage Frequency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 b="1">
                          <a:solidFill>
                            <a:srgbClr val="FFFFFF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1. Product Awareness and Usage Frequency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 b="1">
                          <a:solidFill>
                            <a:srgbClr val="FFFFFF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1. Product Awareness and Usage Frequency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 b="1">
                          <a:solidFill>
                            <a:srgbClr val="FFFFFF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1. Product Awareness and Usage Frequency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475"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F2F2F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City Tier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F2F2F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Aware of Ready-to-Cook Products (%)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F2F2F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Use Weekly or More Often (%)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F2F2F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Use Monthly or Less (%)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432"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Tier 1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85%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45%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588"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Tier 2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55%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25%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40%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" name="Table 36"/>
          <p:cNvGraphicFramePr>
            <a:graphicFrameLocks noGrp="1"/>
          </p:cNvGraphicFramePr>
          <p:nvPr/>
        </p:nvGraphicFramePr>
        <p:xfrm>
          <a:off x="4426460" y="6609389"/>
          <a:ext cx="6173484" cy="2450687"/>
        </p:xfrm>
        <a:graphic>
          <a:graphicData uri="http://schemas.openxmlformats.org/drawingml/2006/table">
            <a:tbl>
              <a:tblPr/>
              <a:tblGrid>
                <a:gridCol w="2057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654">
                <a:tc gridSpan="3"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 b="1">
                          <a:solidFill>
                            <a:srgbClr val="FFFFFF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3. Preferred Product Categories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 b="1">
                          <a:solidFill>
                            <a:srgbClr val="FFFFFF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3. Preferred Product Categories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 b="1">
                          <a:solidFill>
                            <a:srgbClr val="FFFFFF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3. Preferred Product Categories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407"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F2F2F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Product Type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F2F2F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Tier 1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F2F2F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Tier 2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016"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Breakfast Items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40%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325"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Main Course (Curries, Gravies)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60%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50%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325"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Desserts &amp; Sweets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25%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325"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Soups &amp; Beverages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25%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64"/>
                        </a:lnSpc>
                        <a:defRPr/>
                      </a:pPr>
                      <a:r>
                        <a:rPr lang="en-US" sz="126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20%</a:t>
                      </a:r>
                      <a:endParaRPr lang="en-US" sz="1100"/>
                    </a:p>
                  </a:txBody>
                  <a:tcPr marL="0" marR="0" marT="0" marB="0" anchor="ctr">
                    <a:lnL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3146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" name="Table 37"/>
          <p:cNvGraphicFramePr>
            <a:graphicFrameLocks noGrp="1"/>
          </p:cNvGraphicFramePr>
          <p:nvPr/>
        </p:nvGraphicFramePr>
        <p:xfrm>
          <a:off x="11428667" y="4994695"/>
          <a:ext cx="6767148" cy="4263603"/>
        </p:xfrm>
        <a:graphic>
          <a:graphicData uri="http://schemas.openxmlformats.org/drawingml/2006/table">
            <a:tbl>
              <a:tblPr/>
              <a:tblGrid>
                <a:gridCol w="2255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709">
                <a:tc gridSpan="3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2. Factors Driving Purchase Decision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2. Factors Driving Purchase Decision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2. Factors Driving Purchase Decision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21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2F2F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Factors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2F2F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Tier 1 (%)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2F2F2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Tier 2 (%)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542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Convenience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65%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45%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750"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Health-conscious</a:t>
                      </a:r>
                      <a:endParaRPr lang="en-US" sz="1100"/>
                    </a:p>
                    <a:p>
                      <a:pPr algn="ctr">
                        <a:lnSpc>
                          <a:spcPts val="1960"/>
                        </a:lnSpc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options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40%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25%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927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Taste &amp; Variety	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35%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50%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927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Brand reputation	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55%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45%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927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Online Availability	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50%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35%</a:t>
                      </a:r>
                      <a:endParaRPr lang="en-US" sz="1100"/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578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8" name="TextBox 38"/>
          <p:cNvSpPr txBox="1"/>
          <p:nvPr/>
        </p:nvSpPr>
        <p:spPr>
          <a:xfrm>
            <a:off x="239818" y="301845"/>
            <a:ext cx="6646082" cy="40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375" i="1" spc="-4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Insights from primary &amp; secondary research</a:t>
            </a:r>
            <a:r>
              <a:rPr lang="en-US" sz="2375" spc="-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: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757773" y="301236"/>
            <a:ext cx="3239220" cy="403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375" i="1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the why to our solutions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69801" y="992601"/>
            <a:ext cx="2448581" cy="402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72" spc="56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did we do?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62841" y="1412236"/>
            <a:ext cx="1945840" cy="402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72" spc="5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Focus group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088747" y="2576412"/>
            <a:ext cx="1630943" cy="441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22"/>
              </a:lnSpc>
            </a:pPr>
            <a:r>
              <a:rPr lang="en-US" sz="2372" spc="52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(n-110)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81950" y="1736150"/>
            <a:ext cx="2824289" cy="441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375" spc="54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interviews (n-20)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04933" y="2213166"/>
            <a:ext cx="2672939" cy="44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6"/>
              </a:lnSpc>
            </a:pPr>
            <a:r>
              <a:rPr lang="en-US" sz="2375" spc="5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Consumer survey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27287" y="2869453"/>
            <a:ext cx="3002568" cy="630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48"/>
              </a:lnSpc>
            </a:pPr>
            <a:r>
              <a:rPr lang="en-US" sz="2299" spc="52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was our reach?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16395" y="3711889"/>
            <a:ext cx="3444135" cy="105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2299" b="1" spc="-2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Tier 1 Cities:</a:t>
            </a:r>
            <a:r>
              <a:rPr lang="en-US" sz="2299" spc="-2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Delhi, Mumbai, Bangalore, Hyderabad, Chennai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426460" y="9391650"/>
            <a:ext cx="13769356" cy="733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98"/>
              </a:lnSpc>
            </a:pPr>
            <a:r>
              <a:rPr lang="en-US" sz="1661" spc="-1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Tier 1 cities exhibit higher awareness and frequent use of ready-to-cook products driven by convenience and variety, with a preference for breakfast items, while Tier 2 cities show moderate awareness, occasional usage, and prioritize affordability with a focus on snacks and main courses.</a:t>
            </a:r>
          </a:p>
          <a:p>
            <a:pPr algn="l">
              <a:lnSpc>
                <a:spcPts val="1998"/>
              </a:lnSpc>
            </a:pPr>
            <a:endParaRPr lang="en-US" sz="1661" spc="-14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416395" y="4994695"/>
            <a:ext cx="3444135" cy="105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2299" b="1" spc="-2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Tier 2 Cities:</a:t>
            </a:r>
            <a:r>
              <a:rPr lang="en-US" sz="2299" spc="-2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Guwahati, Jaipur, Lucknow, Indore, Patna, Jammu, Kanpur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568236" y="6184247"/>
            <a:ext cx="86079" cy="321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7"/>
              </a:lnSpc>
            </a:pPr>
            <a:r>
              <a:rPr lang="en-US" sz="1195" spc="-1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6177200" cy="1038994"/>
          </a:xfrm>
          <a:custGeom>
            <a:avLst/>
            <a:gdLst/>
            <a:ahLst/>
            <a:cxnLst/>
            <a:rect l="l" t="t" r="r" b="b"/>
            <a:pathLst>
              <a:path w="16177200" h="1038994">
                <a:moveTo>
                  <a:pt x="0" y="0"/>
                </a:moveTo>
                <a:lnTo>
                  <a:pt x="16177200" y="0"/>
                </a:lnTo>
                <a:lnTo>
                  <a:pt x="16177200" y="1038994"/>
                </a:lnTo>
                <a:lnTo>
                  <a:pt x="0" y="1038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511068" y="122613"/>
            <a:ext cx="1243411" cy="809541"/>
          </a:xfrm>
          <a:custGeom>
            <a:avLst/>
            <a:gdLst/>
            <a:ahLst/>
            <a:cxnLst/>
            <a:rect l="l" t="t" r="r" b="b"/>
            <a:pathLst>
              <a:path w="1243411" h="809541">
                <a:moveTo>
                  <a:pt x="0" y="0"/>
                </a:moveTo>
                <a:lnTo>
                  <a:pt x="1243411" y="0"/>
                </a:lnTo>
                <a:lnTo>
                  <a:pt x="1243411" y="809540"/>
                </a:lnTo>
                <a:lnTo>
                  <a:pt x="0" y="80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797" b="-2679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09953" y="1201814"/>
            <a:ext cx="8500061" cy="5763544"/>
            <a:chOff x="0" y="0"/>
            <a:chExt cx="2238699" cy="15179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38699" cy="1517971"/>
            </a:xfrm>
            <a:custGeom>
              <a:avLst/>
              <a:gdLst/>
              <a:ahLst/>
              <a:cxnLst/>
              <a:rect l="l" t="t" r="r" b="b"/>
              <a:pathLst>
                <a:path w="2238699" h="1517971">
                  <a:moveTo>
                    <a:pt x="0" y="0"/>
                  </a:moveTo>
                  <a:lnTo>
                    <a:pt x="2238699" y="0"/>
                  </a:lnTo>
                  <a:lnTo>
                    <a:pt x="2238699" y="1517971"/>
                  </a:lnTo>
                  <a:lnTo>
                    <a:pt x="0" y="1517971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"/>
              <a:ext cx="2238699" cy="1498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6"/>
                </a:lnSpc>
              </a:pPr>
              <a:endParaRPr/>
            </a:p>
          </p:txBody>
        </p:sp>
      </p:grpSp>
      <p:sp>
        <p:nvSpPr>
          <p:cNvPr id="7" name="Freeform 7" descr="Upscale Image"/>
          <p:cNvSpPr/>
          <p:nvPr/>
        </p:nvSpPr>
        <p:spPr>
          <a:xfrm>
            <a:off x="-299521" y="1201814"/>
            <a:ext cx="9118916" cy="5471350"/>
          </a:xfrm>
          <a:custGeom>
            <a:avLst/>
            <a:gdLst/>
            <a:ahLst/>
            <a:cxnLst/>
            <a:rect l="l" t="t" r="r" b="b"/>
            <a:pathLst>
              <a:path w="9118916" h="5471350">
                <a:moveTo>
                  <a:pt x="0" y="0"/>
                </a:moveTo>
                <a:lnTo>
                  <a:pt x="9118916" y="0"/>
                </a:lnTo>
                <a:lnTo>
                  <a:pt x="9118916" y="5471350"/>
                </a:lnTo>
                <a:lnTo>
                  <a:pt x="0" y="5471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109953" y="6701631"/>
            <a:ext cx="8500061" cy="5763544"/>
            <a:chOff x="0" y="0"/>
            <a:chExt cx="2238699" cy="15179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38699" cy="1517971"/>
            </a:xfrm>
            <a:custGeom>
              <a:avLst/>
              <a:gdLst/>
              <a:ahLst/>
              <a:cxnLst/>
              <a:rect l="l" t="t" r="r" b="b"/>
              <a:pathLst>
                <a:path w="2238699" h="1517971">
                  <a:moveTo>
                    <a:pt x="0" y="0"/>
                  </a:moveTo>
                  <a:lnTo>
                    <a:pt x="2238699" y="0"/>
                  </a:lnTo>
                  <a:lnTo>
                    <a:pt x="2238699" y="1517971"/>
                  </a:lnTo>
                  <a:lnTo>
                    <a:pt x="0" y="1517971"/>
                  </a:lnTo>
                  <a:close/>
                </a:path>
              </a:pathLst>
            </a:custGeom>
            <a:solidFill>
              <a:srgbClr val="05783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2238699" cy="1498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386755" y="2886439"/>
            <a:ext cx="555105" cy="361409"/>
          </a:xfrm>
          <a:custGeom>
            <a:avLst/>
            <a:gdLst/>
            <a:ahLst/>
            <a:cxnLst/>
            <a:rect l="l" t="t" r="r" b="b"/>
            <a:pathLst>
              <a:path w="555105" h="361409">
                <a:moveTo>
                  <a:pt x="0" y="0"/>
                </a:moveTo>
                <a:lnTo>
                  <a:pt x="555105" y="0"/>
                </a:lnTo>
                <a:lnTo>
                  <a:pt x="555105" y="361409"/>
                </a:lnTo>
                <a:lnTo>
                  <a:pt x="0" y="361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6797" b="-267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6126459" y="1977574"/>
            <a:ext cx="864297" cy="371648"/>
          </a:xfrm>
          <a:custGeom>
            <a:avLst/>
            <a:gdLst/>
            <a:ahLst/>
            <a:cxnLst/>
            <a:rect l="l" t="t" r="r" b="b"/>
            <a:pathLst>
              <a:path w="864297" h="371648">
                <a:moveTo>
                  <a:pt x="0" y="0"/>
                </a:moveTo>
                <a:lnTo>
                  <a:pt x="864297" y="0"/>
                </a:lnTo>
                <a:lnTo>
                  <a:pt x="864297" y="371648"/>
                </a:lnTo>
                <a:lnTo>
                  <a:pt x="0" y="371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879656" y="4292218"/>
            <a:ext cx="766906" cy="654535"/>
          </a:xfrm>
          <a:custGeom>
            <a:avLst/>
            <a:gdLst/>
            <a:ahLst/>
            <a:cxnLst/>
            <a:rect l="l" t="t" r="r" b="b"/>
            <a:pathLst>
              <a:path w="766906" h="654535">
                <a:moveTo>
                  <a:pt x="0" y="0"/>
                </a:moveTo>
                <a:lnTo>
                  <a:pt x="766906" y="0"/>
                </a:lnTo>
                <a:lnTo>
                  <a:pt x="766906" y="654535"/>
                </a:lnTo>
                <a:lnTo>
                  <a:pt x="0" y="654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208" b="-179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8819395" y="1679386"/>
            <a:ext cx="9110342" cy="4516206"/>
          </a:xfrm>
          <a:custGeom>
            <a:avLst/>
            <a:gdLst/>
            <a:ahLst/>
            <a:cxnLst/>
            <a:rect l="l" t="t" r="r" b="b"/>
            <a:pathLst>
              <a:path w="9110342" h="4516206">
                <a:moveTo>
                  <a:pt x="0" y="0"/>
                </a:moveTo>
                <a:lnTo>
                  <a:pt x="9110342" y="0"/>
                </a:lnTo>
                <a:lnTo>
                  <a:pt x="9110342" y="4516206"/>
                </a:lnTo>
                <a:lnTo>
                  <a:pt x="0" y="45162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16368389" y="3695763"/>
            <a:ext cx="1283883" cy="727062"/>
            <a:chOff x="0" y="0"/>
            <a:chExt cx="603465" cy="3417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03465" cy="341742"/>
            </a:xfrm>
            <a:custGeom>
              <a:avLst/>
              <a:gdLst/>
              <a:ahLst/>
              <a:cxnLst/>
              <a:rect l="l" t="t" r="r" b="b"/>
              <a:pathLst>
                <a:path w="603465" h="341742">
                  <a:moveTo>
                    <a:pt x="0" y="0"/>
                  </a:moveTo>
                  <a:lnTo>
                    <a:pt x="603465" y="0"/>
                  </a:lnTo>
                  <a:lnTo>
                    <a:pt x="603465" y="341742"/>
                  </a:lnTo>
                  <a:lnTo>
                    <a:pt x="0" y="341742"/>
                  </a:lnTo>
                  <a:close/>
                </a:path>
              </a:pathLst>
            </a:custGeom>
            <a:solidFill>
              <a:srgbClr val="70A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603465" cy="322692"/>
            </a:xfrm>
            <a:prstGeom prst="rect">
              <a:avLst/>
            </a:prstGeom>
          </p:spPr>
          <p:txBody>
            <a:bodyPr lIns="28465" tIns="28465" rIns="28465" bIns="28465" rtlCol="0" anchor="ctr"/>
            <a:lstStyle/>
            <a:p>
              <a:pPr algn="ctr">
                <a:lnSpc>
                  <a:spcPts val="250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497395" y="2429676"/>
            <a:ext cx="1283883" cy="727062"/>
            <a:chOff x="0" y="0"/>
            <a:chExt cx="603465" cy="34174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03465" cy="341742"/>
            </a:xfrm>
            <a:custGeom>
              <a:avLst/>
              <a:gdLst/>
              <a:ahLst/>
              <a:cxnLst/>
              <a:rect l="l" t="t" r="r" b="b"/>
              <a:pathLst>
                <a:path w="603465" h="341742">
                  <a:moveTo>
                    <a:pt x="0" y="0"/>
                  </a:moveTo>
                  <a:lnTo>
                    <a:pt x="603465" y="0"/>
                  </a:lnTo>
                  <a:lnTo>
                    <a:pt x="603465" y="341742"/>
                  </a:lnTo>
                  <a:lnTo>
                    <a:pt x="0" y="341742"/>
                  </a:lnTo>
                  <a:close/>
                </a:path>
              </a:pathLst>
            </a:custGeom>
            <a:solidFill>
              <a:srgbClr val="70A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603465" cy="322692"/>
            </a:xfrm>
            <a:prstGeom prst="rect">
              <a:avLst/>
            </a:prstGeom>
          </p:spPr>
          <p:txBody>
            <a:bodyPr lIns="28465" tIns="28465" rIns="28465" bIns="28465" rtlCol="0" anchor="ctr"/>
            <a:lstStyle/>
            <a:p>
              <a:pPr algn="ctr">
                <a:lnSpc>
                  <a:spcPts val="2506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595868" y="4877443"/>
            <a:ext cx="1283883" cy="727062"/>
            <a:chOff x="0" y="0"/>
            <a:chExt cx="603465" cy="3417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03465" cy="341742"/>
            </a:xfrm>
            <a:custGeom>
              <a:avLst/>
              <a:gdLst/>
              <a:ahLst/>
              <a:cxnLst/>
              <a:rect l="l" t="t" r="r" b="b"/>
              <a:pathLst>
                <a:path w="603465" h="341742">
                  <a:moveTo>
                    <a:pt x="0" y="0"/>
                  </a:moveTo>
                  <a:lnTo>
                    <a:pt x="603465" y="0"/>
                  </a:lnTo>
                  <a:lnTo>
                    <a:pt x="603465" y="341742"/>
                  </a:lnTo>
                  <a:lnTo>
                    <a:pt x="0" y="341742"/>
                  </a:lnTo>
                  <a:close/>
                </a:path>
              </a:pathLst>
            </a:custGeom>
            <a:solidFill>
              <a:srgbClr val="70A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603465" cy="322692"/>
            </a:xfrm>
            <a:prstGeom prst="rect">
              <a:avLst/>
            </a:prstGeom>
          </p:spPr>
          <p:txBody>
            <a:bodyPr lIns="28465" tIns="28465" rIns="28465" bIns="28465" rtlCol="0" anchor="ctr"/>
            <a:lstStyle/>
            <a:p>
              <a:pPr algn="ctr">
                <a:lnSpc>
                  <a:spcPts val="2506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064894" y="4513912"/>
            <a:ext cx="1283883" cy="727062"/>
            <a:chOff x="0" y="0"/>
            <a:chExt cx="603465" cy="3417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03465" cy="341742"/>
            </a:xfrm>
            <a:custGeom>
              <a:avLst/>
              <a:gdLst/>
              <a:ahLst/>
              <a:cxnLst/>
              <a:rect l="l" t="t" r="r" b="b"/>
              <a:pathLst>
                <a:path w="603465" h="341742">
                  <a:moveTo>
                    <a:pt x="0" y="0"/>
                  </a:moveTo>
                  <a:lnTo>
                    <a:pt x="603465" y="0"/>
                  </a:lnTo>
                  <a:lnTo>
                    <a:pt x="603465" y="341742"/>
                  </a:lnTo>
                  <a:lnTo>
                    <a:pt x="0" y="341742"/>
                  </a:lnTo>
                  <a:close/>
                </a:path>
              </a:pathLst>
            </a:custGeom>
            <a:solidFill>
              <a:srgbClr val="70A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603465" cy="322692"/>
            </a:xfrm>
            <a:prstGeom prst="rect">
              <a:avLst/>
            </a:prstGeom>
          </p:spPr>
          <p:txBody>
            <a:bodyPr lIns="28465" tIns="28465" rIns="28465" bIns="28465" rtlCol="0" anchor="ctr"/>
            <a:lstStyle/>
            <a:p>
              <a:pPr algn="ctr">
                <a:lnSpc>
                  <a:spcPts val="250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064894" y="2429676"/>
            <a:ext cx="1283883" cy="727062"/>
            <a:chOff x="0" y="0"/>
            <a:chExt cx="603465" cy="3417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03465" cy="341742"/>
            </a:xfrm>
            <a:custGeom>
              <a:avLst/>
              <a:gdLst/>
              <a:ahLst/>
              <a:cxnLst/>
              <a:rect l="l" t="t" r="r" b="b"/>
              <a:pathLst>
                <a:path w="603465" h="341742">
                  <a:moveTo>
                    <a:pt x="0" y="0"/>
                  </a:moveTo>
                  <a:lnTo>
                    <a:pt x="603465" y="0"/>
                  </a:lnTo>
                  <a:lnTo>
                    <a:pt x="603465" y="341742"/>
                  </a:lnTo>
                  <a:lnTo>
                    <a:pt x="0" y="341742"/>
                  </a:lnTo>
                  <a:close/>
                </a:path>
              </a:pathLst>
            </a:custGeom>
            <a:solidFill>
              <a:srgbClr val="70A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603465" cy="322692"/>
            </a:xfrm>
            <a:prstGeom prst="rect">
              <a:avLst/>
            </a:prstGeom>
          </p:spPr>
          <p:txBody>
            <a:bodyPr lIns="28465" tIns="28465" rIns="28465" bIns="28465" rtlCol="0" anchor="ctr"/>
            <a:lstStyle/>
            <a:p>
              <a:pPr algn="ctr">
                <a:lnSpc>
                  <a:spcPts val="250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39156" y="3695763"/>
            <a:ext cx="1171342" cy="642657"/>
            <a:chOff x="0" y="0"/>
            <a:chExt cx="550567" cy="30206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0567" cy="302069"/>
            </a:xfrm>
            <a:custGeom>
              <a:avLst/>
              <a:gdLst/>
              <a:ahLst/>
              <a:cxnLst/>
              <a:rect l="l" t="t" r="r" b="b"/>
              <a:pathLst>
                <a:path w="550567" h="302069">
                  <a:moveTo>
                    <a:pt x="0" y="0"/>
                  </a:moveTo>
                  <a:lnTo>
                    <a:pt x="550567" y="0"/>
                  </a:lnTo>
                  <a:lnTo>
                    <a:pt x="550567" y="302069"/>
                  </a:lnTo>
                  <a:lnTo>
                    <a:pt x="0" y="302069"/>
                  </a:lnTo>
                  <a:close/>
                </a:path>
              </a:pathLst>
            </a:custGeom>
            <a:solidFill>
              <a:srgbClr val="70AD4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550567" cy="283019"/>
            </a:xfrm>
            <a:prstGeom prst="rect">
              <a:avLst/>
            </a:prstGeom>
          </p:spPr>
          <p:txBody>
            <a:bodyPr lIns="28465" tIns="28465" rIns="28465" bIns="28465" rtlCol="0" anchor="ctr"/>
            <a:lstStyle/>
            <a:p>
              <a:pPr algn="ctr">
                <a:lnSpc>
                  <a:spcPts val="2506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6136918" y="3468404"/>
            <a:ext cx="1515354" cy="1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1074" b="1" spc="-9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JOBS TO BE DONE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136918" y="3800734"/>
            <a:ext cx="1515354" cy="47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1074" spc="-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Quick, healthy, and authentic meals with minimal effort.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477927" y="4665141"/>
            <a:ext cx="1515354" cy="1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1074" b="1" spc="-9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PAINS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79454" y="2512794"/>
            <a:ext cx="1515354" cy="1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1074" b="1" spc="-9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GAINS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623398" y="2228067"/>
            <a:ext cx="1515354" cy="1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1074" b="1" spc="-9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GAIN CREATOR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777633" y="3308493"/>
            <a:ext cx="1790192" cy="319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1074" b="1" spc="-9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PRODUCTS AND</a:t>
            </a:r>
          </a:p>
          <a:p>
            <a:pPr algn="ctr">
              <a:lnSpc>
                <a:spcPts val="1292"/>
              </a:lnSpc>
            </a:pPr>
            <a:r>
              <a:rPr lang="en-US" sz="1074" b="1" spc="-9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SERVICES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477927" y="4997471"/>
            <a:ext cx="1515354" cy="64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1074" spc="-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Lack of time for scratch cooking, inconsistent taste, and unhealthy ready-to-eat optionsrt.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79454" y="2845125"/>
            <a:ext cx="1515354" cy="479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1074" spc="-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Desire for preservative-free, natural ingredients, and authentic flavors.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136090" y="2524894"/>
            <a:ext cx="2489970" cy="80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1957" lvl="1" indent="-115979" algn="just">
              <a:lnSpc>
                <a:spcPts val="1292"/>
              </a:lnSpc>
              <a:buFont typeface="Arial"/>
              <a:buChar char="•"/>
            </a:pPr>
            <a:r>
              <a:rPr lang="en-US" sz="1074" spc="-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Authentic regional flavors (e.g., Pongal Mix, Rajma-Chawal Mix).</a:t>
            </a:r>
          </a:p>
          <a:p>
            <a:pPr marL="231957" lvl="1" indent="-115979" algn="just">
              <a:lnSpc>
                <a:spcPts val="1292"/>
              </a:lnSpc>
              <a:buFont typeface="Arial"/>
              <a:buChar char="•"/>
            </a:pPr>
            <a:r>
              <a:rPr lang="en-US" sz="1074" spc="-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High-quality, unpolished ingredients retaining natural oils.</a:t>
            </a:r>
          </a:p>
          <a:p>
            <a:pPr algn="just">
              <a:lnSpc>
                <a:spcPts val="1292"/>
              </a:lnSpc>
            </a:pPr>
            <a:endParaRPr lang="en-US" sz="1074" spc="-9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942358" y="3735210"/>
            <a:ext cx="1522888" cy="79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2322" lvl="1" indent="-96161" algn="l">
              <a:lnSpc>
                <a:spcPts val="1071"/>
              </a:lnSpc>
              <a:buFont typeface="Arial"/>
              <a:buChar char="•"/>
            </a:pPr>
            <a:r>
              <a:rPr lang="en-US" sz="890" spc="-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Natural ingredient ready-to-cook mixes.</a:t>
            </a:r>
          </a:p>
          <a:p>
            <a:pPr marL="192322" lvl="1" indent="-96161" algn="l">
              <a:lnSpc>
                <a:spcPts val="1071"/>
              </a:lnSpc>
              <a:buFont typeface="Arial"/>
              <a:buChar char="•"/>
            </a:pPr>
            <a:r>
              <a:rPr lang="en-US" sz="890" spc="-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Regional RTC mixes with high quality, preservatives free ingredients and eco friendly packaging.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623398" y="4540529"/>
            <a:ext cx="1515354" cy="15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2"/>
              </a:lnSpc>
            </a:pPr>
            <a:r>
              <a:rPr lang="en-US" sz="1074" b="1" spc="-9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PAIN RELIEVERS: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0136090" y="4837356"/>
            <a:ext cx="2489970" cy="960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1957" lvl="1" indent="-115979" algn="just">
              <a:lnSpc>
                <a:spcPts val="1292"/>
              </a:lnSpc>
              <a:buFont typeface="Arial"/>
              <a:buChar char="•"/>
            </a:pPr>
            <a:r>
              <a:rPr lang="en-US" sz="1074" spc="-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Saves time with easy-to-cook options.</a:t>
            </a:r>
          </a:p>
          <a:p>
            <a:pPr marL="231957" lvl="1" indent="-115979" algn="just">
              <a:lnSpc>
                <a:spcPts val="1292"/>
              </a:lnSpc>
              <a:buFont typeface="Arial"/>
              <a:buChar char="•"/>
            </a:pPr>
            <a:r>
              <a:rPr lang="en-US" sz="1074" spc="-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Provides consistency in taste.</a:t>
            </a:r>
          </a:p>
          <a:p>
            <a:pPr marL="231957" lvl="1" indent="-115979" algn="just">
              <a:lnSpc>
                <a:spcPts val="1292"/>
              </a:lnSpc>
              <a:buFont typeface="Arial"/>
              <a:buChar char="•"/>
            </a:pPr>
            <a:r>
              <a:rPr lang="en-US" sz="1074" spc="-9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Offers health benefits with preservative-free ingredients.</a:t>
            </a:r>
          </a:p>
          <a:p>
            <a:pPr algn="just">
              <a:lnSpc>
                <a:spcPts val="1292"/>
              </a:lnSpc>
            </a:pPr>
            <a:endParaRPr lang="en-US" sz="1074" spc="-9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239818" y="301845"/>
            <a:ext cx="6646082" cy="39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375" i="1" spc="-4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Value proposition and Positioning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72024" y="7183979"/>
            <a:ext cx="7516576" cy="239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2299" spc="-2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Tata Sampann RTC Mixes are positioned to offer the best of both worlds: the authentic taste of regional Indian cuisine and the assurance of high-quality ingredients, all at a price point that is accessible to the average consumer. This positioning highlights the brand's commitment to delivering value through superior taste, quality, and affordability.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8777633" y="1201814"/>
            <a:ext cx="9193866" cy="396202"/>
            <a:chOff x="0" y="0"/>
            <a:chExt cx="12258488" cy="528270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12258488" cy="528270"/>
              <a:chOff x="0" y="0"/>
              <a:chExt cx="2421430" cy="10435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2421430" cy="104350"/>
              </a:xfrm>
              <a:custGeom>
                <a:avLst/>
                <a:gdLst/>
                <a:ahLst/>
                <a:cxnLst/>
                <a:rect l="l" t="t" r="r" b="b"/>
                <a:pathLst>
                  <a:path w="2421430" h="104350">
                    <a:moveTo>
                      <a:pt x="0" y="0"/>
                    </a:moveTo>
                    <a:lnTo>
                      <a:pt x="2421430" y="0"/>
                    </a:lnTo>
                    <a:lnTo>
                      <a:pt x="2421430" y="104350"/>
                    </a:lnTo>
                    <a:lnTo>
                      <a:pt x="0" y="10435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19050"/>
                <a:ext cx="2421430" cy="85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949599" y="-29556"/>
              <a:ext cx="10359290" cy="526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1"/>
                </a:lnSpc>
              </a:pPr>
              <a:r>
                <a:rPr lang="en-US" sz="2372" spc="52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Value proposition canvas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8777633" y="6569156"/>
            <a:ext cx="9193866" cy="396202"/>
            <a:chOff x="0" y="0"/>
            <a:chExt cx="12258488" cy="528270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12258488" cy="528270"/>
              <a:chOff x="0" y="0"/>
              <a:chExt cx="2421430" cy="10435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2421430" cy="104350"/>
              </a:xfrm>
              <a:custGeom>
                <a:avLst/>
                <a:gdLst/>
                <a:ahLst/>
                <a:cxnLst/>
                <a:rect l="l" t="t" r="r" b="b"/>
                <a:pathLst>
                  <a:path w="2421430" h="104350">
                    <a:moveTo>
                      <a:pt x="0" y="0"/>
                    </a:moveTo>
                    <a:lnTo>
                      <a:pt x="2421430" y="0"/>
                    </a:lnTo>
                    <a:lnTo>
                      <a:pt x="2421430" y="104350"/>
                    </a:lnTo>
                    <a:lnTo>
                      <a:pt x="0" y="10435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19050"/>
                <a:ext cx="2421430" cy="85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949599" y="-29556"/>
              <a:ext cx="10359290" cy="526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1"/>
                </a:lnSpc>
              </a:pPr>
              <a:r>
                <a:rPr lang="en-US" sz="2372" spc="52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4C’s of Positioning</a:t>
              </a:r>
            </a:p>
          </p:txBody>
        </p:sp>
      </p:grpSp>
      <p:sp>
        <p:nvSpPr>
          <p:cNvPr id="57" name="Freeform 57"/>
          <p:cNvSpPr/>
          <p:nvPr/>
        </p:nvSpPr>
        <p:spPr>
          <a:xfrm>
            <a:off x="9144000" y="7253211"/>
            <a:ext cx="1172304" cy="1172304"/>
          </a:xfrm>
          <a:custGeom>
            <a:avLst/>
            <a:gdLst/>
            <a:ahLst/>
            <a:cxnLst/>
            <a:rect l="l" t="t" r="r" b="b"/>
            <a:pathLst>
              <a:path w="1172304" h="1172304">
                <a:moveTo>
                  <a:pt x="0" y="0"/>
                </a:moveTo>
                <a:lnTo>
                  <a:pt x="1172304" y="0"/>
                </a:lnTo>
                <a:lnTo>
                  <a:pt x="1172304" y="1172303"/>
                </a:lnTo>
                <a:lnTo>
                  <a:pt x="0" y="1172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8" name="Freeform 58"/>
          <p:cNvSpPr/>
          <p:nvPr/>
        </p:nvSpPr>
        <p:spPr>
          <a:xfrm>
            <a:off x="9163783" y="8839294"/>
            <a:ext cx="1132738" cy="1172304"/>
          </a:xfrm>
          <a:custGeom>
            <a:avLst/>
            <a:gdLst/>
            <a:ahLst/>
            <a:cxnLst/>
            <a:rect l="l" t="t" r="r" b="b"/>
            <a:pathLst>
              <a:path w="1132738" h="1172304">
                <a:moveTo>
                  <a:pt x="0" y="0"/>
                </a:moveTo>
                <a:lnTo>
                  <a:pt x="1132738" y="0"/>
                </a:lnTo>
                <a:lnTo>
                  <a:pt x="1132738" y="1172304"/>
                </a:lnTo>
                <a:lnTo>
                  <a:pt x="0" y="11723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9" name="Freeform 59"/>
          <p:cNvSpPr/>
          <p:nvPr/>
        </p:nvSpPr>
        <p:spPr>
          <a:xfrm>
            <a:off x="13396840" y="7253211"/>
            <a:ext cx="1172304" cy="1172304"/>
          </a:xfrm>
          <a:custGeom>
            <a:avLst/>
            <a:gdLst/>
            <a:ahLst/>
            <a:cxnLst/>
            <a:rect l="l" t="t" r="r" b="b"/>
            <a:pathLst>
              <a:path w="1172304" h="1172304">
                <a:moveTo>
                  <a:pt x="0" y="0"/>
                </a:moveTo>
                <a:lnTo>
                  <a:pt x="1172303" y="0"/>
                </a:lnTo>
                <a:lnTo>
                  <a:pt x="1172303" y="1172303"/>
                </a:lnTo>
                <a:lnTo>
                  <a:pt x="0" y="11723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0" name="Freeform 60"/>
          <p:cNvSpPr/>
          <p:nvPr/>
        </p:nvSpPr>
        <p:spPr>
          <a:xfrm>
            <a:off x="13400428" y="8842882"/>
            <a:ext cx="1165127" cy="1165127"/>
          </a:xfrm>
          <a:custGeom>
            <a:avLst/>
            <a:gdLst/>
            <a:ahLst/>
            <a:cxnLst/>
            <a:rect l="l" t="t" r="r" b="b"/>
            <a:pathLst>
              <a:path w="1165127" h="1165127">
                <a:moveTo>
                  <a:pt x="0" y="0"/>
                </a:moveTo>
                <a:lnTo>
                  <a:pt x="1165127" y="0"/>
                </a:lnTo>
                <a:lnTo>
                  <a:pt x="1165127" y="1165127"/>
                </a:lnTo>
                <a:lnTo>
                  <a:pt x="0" y="116512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1" name="TextBox 61"/>
          <p:cNvSpPr txBox="1"/>
          <p:nvPr/>
        </p:nvSpPr>
        <p:spPr>
          <a:xfrm>
            <a:off x="14792831" y="9141478"/>
            <a:ext cx="2339943" cy="58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38"/>
              </a:lnSpc>
            </a:pPr>
            <a:r>
              <a:rPr lang="en-US" sz="96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Tata Sampann’s strong brand equity ensures consumer trust in quality and authenticity.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539991" y="7079658"/>
            <a:ext cx="2339943" cy="38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7"/>
              </a:lnSpc>
              <a:spcBef>
                <a:spcPct val="0"/>
              </a:spcBef>
            </a:pPr>
            <a:r>
              <a:rPr lang="en-US" sz="224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Company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539991" y="8665742"/>
            <a:ext cx="2339943" cy="38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7"/>
              </a:lnSpc>
              <a:spcBef>
                <a:spcPct val="0"/>
              </a:spcBef>
            </a:pPr>
            <a:r>
              <a:rPr lang="en-US" sz="224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Capabilities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792831" y="7079658"/>
            <a:ext cx="2339943" cy="38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7"/>
              </a:lnSpc>
              <a:spcBef>
                <a:spcPct val="0"/>
              </a:spcBef>
            </a:pPr>
            <a:r>
              <a:rPr lang="en-US" sz="224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4792831" y="8665742"/>
            <a:ext cx="2339943" cy="38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7"/>
              </a:lnSpc>
              <a:spcBef>
                <a:spcPct val="0"/>
              </a:spcBef>
            </a:pPr>
            <a:r>
              <a:rPr lang="en-US" sz="224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Collaborators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539991" y="7555394"/>
            <a:ext cx="2637774" cy="112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9631" lvl="1" indent="-114815" algn="l">
              <a:lnSpc>
                <a:spcPts val="1808"/>
              </a:lnSpc>
              <a:buFont typeface="Arial"/>
              <a:buChar char="•"/>
            </a:pPr>
            <a:r>
              <a:rPr lang="en-US" sz="106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Millennials, working professionals, and nuclear families.</a:t>
            </a:r>
          </a:p>
          <a:p>
            <a:pPr marL="229631" lvl="1" indent="-114815" algn="l">
              <a:lnSpc>
                <a:spcPts val="1808"/>
              </a:lnSpc>
              <a:buFont typeface="Arial"/>
              <a:buChar char="•"/>
            </a:pPr>
            <a:r>
              <a:rPr lang="en-US" sz="106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Preference for healthy, quick, and authentic meals.</a:t>
            </a:r>
          </a:p>
          <a:p>
            <a:pPr algn="l">
              <a:lnSpc>
                <a:spcPts val="1808"/>
              </a:lnSpc>
            </a:pPr>
            <a:endParaRPr lang="en-US" sz="106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10539991" y="9141478"/>
            <a:ext cx="2339943" cy="98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8041" lvl="1" indent="-104021" algn="just">
              <a:lnSpc>
                <a:spcPts val="1638"/>
              </a:lnSpc>
              <a:buFont typeface="Arial"/>
              <a:buChar char="•"/>
            </a:pPr>
            <a:r>
              <a:rPr lang="en-US" sz="96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Direct: ITC Kitchens of India, MTR, Knorr.</a:t>
            </a:r>
          </a:p>
          <a:p>
            <a:pPr marL="208041" lvl="1" indent="-104021" algn="just">
              <a:lnSpc>
                <a:spcPts val="1638"/>
              </a:lnSpc>
              <a:buFont typeface="Arial"/>
              <a:buChar char="•"/>
            </a:pPr>
            <a:r>
              <a:rPr lang="en-US" sz="96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Indirect: Home-cooked meals, scratch cooking.</a:t>
            </a:r>
          </a:p>
          <a:p>
            <a:pPr algn="l">
              <a:lnSpc>
                <a:spcPts val="1638"/>
              </a:lnSpc>
            </a:pPr>
            <a:endParaRPr lang="en-US" sz="96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4792831" y="7555394"/>
            <a:ext cx="2339943" cy="986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8041" lvl="1" indent="-104021" algn="just">
              <a:lnSpc>
                <a:spcPts val="1638"/>
              </a:lnSpc>
              <a:buFont typeface="Arial"/>
              <a:buChar char="•"/>
            </a:pPr>
            <a:r>
              <a:rPr lang="en-US" sz="96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Ready-to-Cook Indian regional dishes.</a:t>
            </a:r>
          </a:p>
          <a:p>
            <a:pPr marL="208041" lvl="1" indent="-104021" algn="just">
              <a:lnSpc>
                <a:spcPts val="1638"/>
              </a:lnSpc>
              <a:buFont typeface="Arial"/>
              <a:buChar char="•"/>
            </a:pPr>
            <a:r>
              <a:rPr lang="en-US" sz="96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Differentiation: Focus on authenticity and health.</a:t>
            </a:r>
          </a:p>
          <a:p>
            <a:pPr algn="l">
              <a:lnSpc>
                <a:spcPts val="1638"/>
              </a:lnSpc>
            </a:pPr>
            <a:endParaRPr lang="en-US" sz="963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69" name="TextBox 69"/>
          <p:cNvSpPr txBox="1"/>
          <p:nvPr/>
        </p:nvSpPr>
        <p:spPr>
          <a:xfrm>
            <a:off x="9233537" y="7632134"/>
            <a:ext cx="993229" cy="34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9"/>
              </a:lnSpc>
              <a:spcBef>
                <a:spcPct val="0"/>
              </a:spcBef>
            </a:pPr>
            <a:r>
              <a:rPr lang="en-US" sz="1863" b="1">
                <a:solidFill>
                  <a:srgbClr val="FFFFFF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75%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9233537" y="9218218"/>
            <a:ext cx="993229" cy="34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9"/>
              </a:lnSpc>
              <a:spcBef>
                <a:spcPct val="0"/>
              </a:spcBef>
            </a:pPr>
            <a:r>
              <a:rPr lang="en-US" sz="1863" b="1">
                <a:solidFill>
                  <a:srgbClr val="FFFFFF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50%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3486377" y="7632134"/>
            <a:ext cx="993229" cy="34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9"/>
              </a:lnSpc>
              <a:spcBef>
                <a:spcPct val="0"/>
              </a:spcBef>
            </a:pPr>
            <a:r>
              <a:rPr lang="en-US" sz="1863" b="1">
                <a:solidFill>
                  <a:srgbClr val="FFFFFF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35%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3486377" y="9218218"/>
            <a:ext cx="993229" cy="347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9"/>
              </a:lnSpc>
              <a:spcBef>
                <a:spcPct val="0"/>
              </a:spcBef>
            </a:pPr>
            <a:r>
              <a:rPr lang="en-US" sz="1863" b="1">
                <a:solidFill>
                  <a:srgbClr val="FFFFFF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100%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03059" y="1129324"/>
            <a:ext cx="8932518" cy="9041922"/>
          </a:xfrm>
          <a:custGeom>
            <a:avLst/>
            <a:gdLst/>
            <a:ahLst/>
            <a:cxnLst/>
            <a:rect l="l" t="t" r="r" b="b"/>
            <a:pathLst>
              <a:path w="8932518" h="9041922">
                <a:moveTo>
                  <a:pt x="0" y="0"/>
                </a:moveTo>
                <a:lnTo>
                  <a:pt x="8932518" y="0"/>
                </a:lnTo>
                <a:lnTo>
                  <a:pt x="8932518" y="9041922"/>
                </a:lnTo>
                <a:lnTo>
                  <a:pt x="0" y="904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47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567123" y="3637789"/>
            <a:ext cx="31290" cy="6386756"/>
          </a:xfrm>
          <a:custGeom>
            <a:avLst/>
            <a:gdLst/>
            <a:ahLst/>
            <a:cxnLst/>
            <a:rect l="l" t="t" r="r" b="b"/>
            <a:pathLst>
              <a:path w="31290" h="6386756">
                <a:moveTo>
                  <a:pt x="0" y="0"/>
                </a:moveTo>
                <a:lnTo>
                  <a:pt x="31290" y="0"/>
                </a:lnTo>
                <a:lnTo>
                  <a:pt x="31290" y="6386755"/>
                </a:lnTo>
                <a:lnTo>
                  <a:pt x="0" y="63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593596" y="3637775"/>
            <a:ext cx="38095" cy="6386756"/>
          </a:xfrm>
          <a:custGeom>
            <a:avLst/>
            <a:gdLst/>
            <a:ahLst/>
            <a:cxnLst/>
            <a:rect l="l" t="t" r="r" b="b"/>
            <a:pathLst>
              <a:path w="38095" h="6386756">
                <a:moveTo>
                  <a:pt x="0" y="0"/>
                </a:moveTo>
                <a:lnTo>
                  <a:pt x="38095" y="0"/>
                </a:lnTo>
                <a:lnTo>
                  <a:pt x="38095" y="6386755"/>
                </a:lnTo>
                <a:lnTo>
                  <a:pt x="0" y="6386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6097946" cy="1033904"/>
          </a:xfrm>
          <a:custGeom>
            <a:avLst/>
            <a:gdLst/>
            <a:ahLst/>
            <a:cxnLst/>
            <a:rect l="l" t="t" r="r" b="b"/>
            <a:pathLst>
              <a:path w="16097946" h="1033904">
                <a:moveTo>
                  <a:pt x="0" y="0"/>
                </a:moveTo>
                <a:lnTo>
                  <a:pt x="16097946" y="0"/>
                </a:lnTo>
                <a:lnTo>
                  <a:pt x="16097946" y="1033904"/>
                </a:lnTo>
                <a:lnTo>
                  <a:pt x="0" y="10339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611052" y="3637803"/>
            <a:ext cx="22894" cy="6386741"/>
          </a:xfrm>
          <a:custGeom>
            <a:avLst/>
            <a:gdLst/>
            <a:ahLst/>
            <a:cxnLst/>
            <a:rect l="l" t="t" r="r" b="b"/>
            <a:pathLst>
              <a:path w="22894" h="6386741">
                <a:moveTo>
                  <a:pt x="0" y="0"/>
                </a:moveTo>
                <a:lnTo>
                  <a:pt x="22893" y="0"/>
                </a:lnTo>
                <a:lnTo>
                  <a:pt x="22893" y="6386741"/>
                </a:lnTo>
                <a:lnTo>
                  <a:pt x="0" y="63867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6562" y="6433318"/>
            <a:ext cx="639429" cy="3567558"/>
          </a:xfrm>
          <a:custGeom>
            <a:avLst/>
            <a:gdLst/>
            <a:ahLst/>
            <a:cxnLst/>
            <a:rect l="l" t="t" r="r" b="b"/>
            <a:pathLst>
              <a:path w="639429" h="3567558">
                <a:moveTo>
                  <a:pt x="0" y="0"/>
                </a:moveTo>
                <a:lnTo>
                  <a:pt x="639429" y="0"/>
                </a:lnTo>
                <a:lnTo>
                  <a:pt x="639429" y="3567558"/>
                </a:lnTo>
                <a:lnTo>
                  <a:pt x="0" y="35675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96562" y="4652546"/>
            <a:ext cx="639429" cy="1807074"/>
          </a:xfrm>
          <a:custGeom>
            <a:avLst/>
            <a:gdLst/>
            <a:ahLst/>
            <a:cxnLst/>
            <a:rect l="l" t="t" r="r" b="b"/>
            <a:pathLst>
              <a:path w="639429" h="1807074">
                <a:moveTo>
                  <a:pt x="0" y="0"/>
                </a:moveTo>
                <a:lnTo>
                  <a:pt x="639429" y="0"/>
                </a:lnTo>
                <a:lnTo>
                  <a:pt x="639429" y="1807075"/>
                </a:lnTo>
                <a:lnTo>
                  <a:pt x="0" y="18070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6562" y="2871775"/>
            <a:ext cx="639429" cy="1807074"/>
          </a:xfrm>
          <a:custGeom>
            <a:avLst/>
            <a:gdLst/>
            <a:ahLst/>
            <a:cxnLst/>
            <a:rect l="l" t="t" r="r" b="b"/>
            <a:pathLst>
              <a:path w="639429" h="1807074">
                <a:moveTo>
                  <a:pt x="0" y="0"/>
                </a:moveTo>
                <a:lnTo>
                  <a:pt x="639429" y="0"/>
                </a:lnTo>
                <a:lnTo>
                  <a:pt x="639429" y="1807074"/>
                </a:lnTo>
                <a:lnTo>
                  <a:pt x="0" y="18070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96562" y="1064701"/>
            <a:ext cx="639429" cy="1807074"/>
          </a:xfrm>
          <a:custGeom>
            <a:avLst/>
            <a:gdLst/>
            <a:ahLst/>
            <a:cxnLst/>
            <a:rect l="l" t="t" r="r" b="b"/>
            <a:pathLst>
              <a:path w="639429" h="1807074">
                <a:moveTo>
                  <a:pt x="0" y="0"/>
                </a:moveTo>
                <a:lnTo>
                  <a:pt x="639429" y="0"/>
                </a:lnTo>
                <a:lnTo>
                  <a:pt x="639429" y="1807074"/>
                </a:lnTo>
                <a:lnTo>
                  <a:pt x="0" y="18070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637556" y="2871775"/>
            <a:ext cx="8553717" cy="1807074"/>
          </a:xfrm>
          <a:custGeom>
            <a:avLst/>
            <a:gdLst/>
            <a:ahLst/>
            <a:cxnLst/>
            <a:rect l="l" t="t" r="r" b="b"/>
            <a:pathLst>
              <a:path w="8553717" h="1807074">
                <a:moveTo>
                  <a:pt x="0" y="0"/>
                </a:moveTo>
                <a:lnTo>
                  <a:pt x="8553717" y="0"/>
                </a:lnTo>
                <a:lnTo>
                  <a:pt x="8553717" y="1807074"/>
                </a:lnTo>
                <a:lnTo>
                  <a:pt x="0" y="180707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637556" y="1064701"/>
            <a:ext cx="8553717" cy="1807074"/>
          </a:xfrm>
          <a:custGeom>
            <a:avLst/>
            <a:gdLst/>
            <a:ahLst/>
            <a:cxnLst/>
            <a:rect l="l" t="t" r="r" b="b"/>
            <a:pathLst>
              <a:path w="8553717" h="1807074">
                <a:moveTo>
                  <a:pt x="0" y="0"/>
                </a:moveTo>
                <a:lnTo>
                  <a:pt x="8553717" y="0"/>
                </a:lnTo>
                <a:lnTo>
                  <a:pt x="8553717" y="1807074"/>
                </a:lnTo>
                <a:lnTo>
                  <a:pt x="0" y="180707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893640" y="1445112"/>
            <a:ext cx="8051771" cy="108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823" lvl="1" indent="-260411" algn="l">
              <a:lnSpc>
                <a:spcPts val="2902"/>
              </a:lnSpc>
              <a:buFont typeface="Arial"/>
              <a:buChar char="•"/>
            </a:pPr>
            <a:r>
              <a:rPr lang="en-US" sz="2412" spc="-2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Paid digital ads targeting key demographics.</a:t>
            </a:r>
          </a:p>
          <a:p>
            <a:pPr marL="520823" lvl="1" indent="-260411" algn="l">
              <a:lnSpc>
                <a:spcPts val="2902"/>
              </a:lnSpc>
              <a:buFont typeface="Arial"/>
              <a:buChar char="•"/>
            </a:pPr>
            <a:r>
              <a:rPr lang="en-US" sz="2412" spc="-2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Regional festivals as platforms to promote products (e.g., Pongal in Tamil Nadu).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3640" y="3228742"/>
            <a:ext cx="8051771" cy="1087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823" lvl="1" indent="-260411" algn="l">
              <a:lnSpc>
                <a:spcPts val="2902"/>
              </a:lnSpc>
              <a:buFont typeface="Arial"/>
              <a:buChar char="•"/>
            </a:pPr>
            <a:r>
              <a:rPr lang="en-US" sz="2412" spc="-2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Encourage trials via sampling and bundled offers.</a:t>
            </a:r>
          </a:p>
          <a:p>
            <a:pPr marL="520823" lvl="1" indent="-260411" algn="l">
              <a:lnSpc>
                <a:spcPts val="2902"/>
              </a:lnSpc>
              <a:buFont typeface="Arial"/>
              <a:buChar char="•"/>
            </a:pPr>
            <a:r>
              <a:rPr lang="en-US" sz="2412" spc="-2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Interactive content (e.g., cooking tutorials, recipe ideas).</a:t>
            </a:r>
          </a:p>
        </p:txBody>
      </p:sp>
      <p:sp>
        <p:nvSpPr>
          <p:cNvPr id="15" name="Freeform 15"/>
          <p:cNvSpPr/>
          <p:nvPr/>
        </p:nvSpPr>
        <p:spPr>
          <a:xfrm>
            <a:off x="637556" y="4652546"/>
            <a:ext cx="8560480" cy="1807074"/>
          </a:xfrm>
          <a:custGeom>
            <a:avLst/>
            <a:gdLst/>
            <a:ahLst/>
            <a:cxnLst/>
            <a:rect l="l" t="t" r="r" b="b"/>
            <a:pathLst>
              <a:path w="8560480" h="1807074">
                <a:moveTo>
                  <a:pt x="0" y="0"/>
                </a:moveTo>
                <a:lnTo>
                  <a:pt x="8560479" y="0"/>
                </a:lnTo>
                <a:lnTo>
                  <a:pt x="8560479" y="1807075"/>
                </a:lnTo>
                <a:lnTo>
                  <a:pt x="0" y="180707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545844" y="6433318"/>
            <a:ext cx="8534627" cy="3672635"/>
          </a:xfrm>
          <a:custGeom>
            <a:avLst/>
            <a:gdLst/>
            <a:ahLst/>
            <a:cxnLst/>
            <a:rect l="l" t="t" r="r" b="b"/>
            <a:pathLst>
              <a:path w="8534627" h="3672635">
                <a:moveTo>
                  <a:pt x="0" y="0"/>
                </a:moveTo>
                <a:lnTo>
                  <a:pt x="8534627" y="0"/>
                </a:lnTo>
                <a:lnTo>
                  <a:pt x="8534627" y="3672634"/>
                </a:lnTo>
                <a:lnTo>
                  <a:pt x="0" y="367263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r="-10385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16511068" y="122613"/>
            <a:ext cx="1243411" cy="809541"/>
          </a:xfrm>
          <a:custGeom>
            <a:avLst/>
            <a:gdLst/>
            <a:ahLst/>
            <a:cxnLst/>
            <a:rect l="l" t="t" r="r" b="b"/>
            <a:pathLst>
              <a:path w="1243411" h="809541">
                <a:moveTo>
                  <a:pt x="0" y="0"/>
                </a:moveTo>
                <a:lnTo>
                  <a:pt x="1243411" y="0"/>
                </a:lnTo>
                <a:lnTo>
                  <a:pt x="1243411" y="809540"/>
                </a:lnTo>
                <a:lnTo>
                  <a:pt x="0" y="80954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26797" b="-2679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9297297" y="7738881"/>
            <a:ext cx="2088851" cy="484118"/>
            <a:chOff x="0" y="0"/>
            <a:chExt cx="550150" cy="1275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0150" cy="127504"/>
            </a:xfrm>
            <a:custGeom>
              <a:avLst/>
              <a:gdLst/>
              <a:ahLst/>
              <a:cxnLst/>
              <a:rect l="l" t="t" r="r" b="b"/>
              <a:pathLst>
                <a:path w="550150" h="127504">
                  <a:moveTo>
                    <a:pt x="0" y="0"/>
                  </a:moveTo>
                  <a:lnTo>
                    <a:pt x="550150" y="0"/>
                  </a:lnTo>
                  <a:lnTo>
                    <a:pt x="550150" y="127504"/>
                  </a:lnTo>
                  <a:lnTo>
                    <a:pt x="0" y="12750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550150" cy="108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6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38643" y="235838"/>
            <a:ext cx="1778179" cy="503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sz="2665" b="1" i="1">
                <a:solidFill>
                  <a:srgbClr val="FFFFFF"/>
                </a:solidFill>
                <a:latin typeface="Calibri (MS) Bold Italics"/>
                <a:ea typeface="Calibri (MS) Bold Italics"/>
                <a:cs typeface="Calibri (MS) Bold Italics"/>
                <a:sym typeface="Calibri (MS) Bold Italics"/>
              </a:rPr>
              <a:t>Our Big Idea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27886" y="4074716"/>
            <a:ext cx="1720712" cy="42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360" spc="5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ATTENTION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62828" y="4542267"/>
            <a:ext cx="1394735" cy="43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360" spc="5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Strategy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22238" y="4542267"/>
            <a:ext cx="1394735" cy="43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360" u="sng" spc="5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Strategy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89175" y="4542267"/>
            <a:ext cx="1394735" cy="43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360" u="sng" spc="5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Strategy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741836" y="4542267"/>
            <a:ext cx="1394735" cy="43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2"/>
              </a:lnSpc>
            </a:pPr>
            <a:r>
              <a:rPr lang="en-US" sz="2360" u="sng" spc="5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Strategy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62828" y="6622758"/>
            <a:ext cx="1957411" cy="40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 u="sng" spc="5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Execution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22238" y="6622758"/>
            <a:ext cx="1957411" cy="40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 u="sng" spc="5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Execution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89175" y="6622758"/>
            <a:ext cx="1957411" cy="40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 u="sng" spc="5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Execution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741836" y="6587911"/>
            <a:ext cx="1957411" cy="40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4"/>
              </a:lnSpc>
            </a:pPr>
            <a:r>
              <a:rPr lang="en-US" sz="2360" u="sng" spc="5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Execution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40635" y="4071898"/>
            <a:ext cx="1513078" cy="42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360" spc="5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INTEREST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057019" y="4059372"/>
            <a:ext cx="1139398" cy="43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7"/>
              </a:lnSpc>
            </a:pPr>
            <a:r>
              <a:rPr lang="en-US" sz="2360" spc="54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DESIRE</a:t>
            </a:r>
          </a:p>
        </p:txBody>
      </p:sp>
      <p:sp>
        <p:nvSpPr>
          <p:cNvPr id="33" name="TextBox 33"/>
          <p:cNvSpPr txBox="1"/>
          <p:nvPr/>
        </p:nvSpPr>
        <p:spPr>
          <a:xfrm rot="-5400000">
            <a:off x="-632118" y="7881860"/>
            <a:ext cx="2071916" cy="44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5" spc="5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ENGAGE</a:t>
            </a:r>
          </a:p>
        </p:txBody>
      </p:sp>
      <p:sp>
        <p:nvSpPr>
          <p:cNvPr id="34" name="TextBox 34"/>
          <p:cNvSpPr txBox="1"/>
          <p:nvPr/>
        </p:nvSpPr>
        <p:spPr>
          <a:xfrm rot="-5400000">
            <a:off x="-657522" y="5331356"/>
            <a:ext cx="2121978" cy="44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5" spc="5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CONVERT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93640" y="5031274"/>
            <a:ext cx="8051771" cy="144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823" lvl="1" indent="-260411" algn="l">
              <a:lnSpc>
                <a:spcPts val="2902"/>
              </a:lnSpc>
              <a:buFont typeface="Arial"/>
              <a:buChar char="•"/>
            </a:pPr>
            <a:r>
              <a:rPr lang="en-US" sz="2412" spc="-2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Drive purchases with limited-time offers and cashbacks.</a:t>
            </a:r>
          </a:p>
          <a:p>
            <a:pPr marL="520823" lvl="1" indent="-260411" algn="l">
              <a:lnSpc>
                <a:spcPts val="2902"/>
              </a:lnSpc>
              <a:buFont typeface="Arial"/>
              <a:buChar char="•"/>
            </a:pPr>
            <a:r>
              <a:rPr lang="en-US" sz="2412" spc="-2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Highlight health and authenticity benefits on packaging.</a:t>
            </a:r>
          </a:p>
          <a:p>
            <a:pPr algn="l">
              <a:lnSpc>
                <a:spcPts val="2902"/>
              </a:lnSpc>
            </a:pPr>
            <a:endParaRPr lang="en-US" sz="2412" spc="-2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93640" y="6985151"/>
            <a:ext cx="8051771" cy="290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0822" lvl="1" indent="-260411" algn="l">
              <a:lnSpc>
                <a:spcPts val="2902"/>
              </a:lnSpc>
              <a:buFont typeface="Arial"/>
              <a:buChar char="•"/>
            </a:pPr>
            <a:r>
              <a:rPr lang="en-US" sz="2412" spc="-2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 loyalty through subscription options on e-commerce platforms.</a:t>
            </a:r>
          </a:p>
          <a:p>
            <a:pPr marL="520822" lvl="1" indent="-260411" algn="l">
              <a:lnSpc>
                <a:spcPts val="2902"/>
              </a:lnSpc>
              <a:buFont typeface="Arial"/>
              <a:buChar char="•"/>
            </a:pPr>
            <a:r>
              <a:rPr lang="en-US" sz="2412" spc="-2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Regularly update recipes and regional food stories on social media channels.</a:t>
            </a:r>
          </a:p>
          <a:p>
            <a:pPr marL="520822" lvl="1" indent="-260411" algn="l">
              <a:lnSpc>
                <a:spcPts val="2902"/>
              </a:lnSpc>
              <a:buFont typeface="Arial"/>
              <a:buChar char="•"/>
            </a:pPr>
            <a:r>
              <a:rPr lang="en-US" sz="2412" spc="-2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a customer loyalty program that offers exclusive discounts, early access to new products, and special rewards for repeat purchases.</a:t>
            </a:r>
          </a:p>
          <a:p>
            <a:pPr algn="l">
              <a:lnSpc>
                <a:spcPts val="2902"/>
              </a:lnSpc>
            </a:pPr>
            <a:endParaRPr lang="en-US" sz="2412" spc="-21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" name="TextBox 37"/>
          <p:cNvSpPr txBox="1"/>
          <p:nvPr/>
        </p:nvSpPr>
        <p:spPr>
          <a:xfrm rot="-5400000">
            <a:off x="-94516" y="3578481"/>
            <a:ext cx="999768" cy="44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5" spc="5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</a:t>
            </a:r>
          </a:p>
        </p:txBody>
      </p:sp>
      <p:sp>
        <p:nvSpPr>
          <p:cNvPr id="38" name="TextBox 38"/>
          <p:cNvSpPr txBox="1"/>
          <p:nvPr/>
        </p:nvSpPr>
        <p:spPr>
          <a:xfrm rot="-5400000">
            <a:off x="-216574" y="1744920"/>
            <a:ext cx="1243884" cy="44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2"/>
              </a:lnSpc>
            </a:pPr>
            <a:r>
              <a:rPr lang="en-US" sz="2665" spc="58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REACH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78078" y="5104907"/>
            <a:ext cx="2103320" cy="13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4"/>
              </a:lnSpc>
            </a:pPr>
            <a:r>
              <a:rPr lang="en-US" sz="2022" spc="-1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Digital campaigns titled "India in Every Pack" to highlight authentic regional flavors.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742243" y="5104907"/>
            <a:ext cx="1845984" cy="139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4"/>
              </a:lnSpc>
            </a:pPr>
            <a:r>
              <a:rPr lang="en-US" sz="2022" spc="-1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Sampling programs in supermarkets and retail stores.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804425" y="5054935"/>
            <a:ext cx="1829520" cy="182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908" spc="-1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Emotional connect through regional pride and health-focused messaging.</a:t>
            </a:r>
          </a:p>
          <a:p>
            <a:pPr algn="l">
              <a:lnSpc>
                <a:spcPts val="2099"/>
              </a:lnSpc>
            </a:pPr>
            <a:endParaRPr lang="en-US" sz="1908" spc="-17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5857086" y="5104907"/>
            <a:ext cx="2103320" cy="11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24"/>
              </a:lnSpc>
            </a:pPr>
            <a:r>
              <a:rPr lang="en-US" sz="2022" spc="-18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Trial packs and introductory discounts.</a:t>
            </a:r>
          </a:p>
          <a:p>
            <a:pPr algn="l">
              <a:lnSpc>
                <a:spcPts val="2224"/>
              </a:lnSpc>
            </a:pPr>
            <a:endParaRPr lang="en-US" sz="2022" spc="-18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9378078" y="7126142"/>
            <a:ext cx="2122370" cy="293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2"/>
              </a:lnSpc>
            </a:pPr>
            <a:r>
              <a:rPr lang="en-US" sz="1938" spc="-1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Partner with influencers and chefs for recipe demonstrations. And sponsored ads on Social media targeting millennials and urban professionals.</a:t>
            </a:r>
          </a:p>
          <a:p>
            <a:pPr algn="l">
              <a:lnSpc>
                <a:spcPts val="2132"/>
              </a:lnSpc>
            </a:pPr>
            <a:endParaRPr lang="en-US" sz="1938" spc="-17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1742243" y="7126142"/>
            <a:ext cx="1851352" cy="306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8"/>
              </a:lnSpc>
            </a:pPr>
            <a:r>
              <a:rPr lang="en-US" sz="1852" spc="-16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In-store cooking demos showcasing the convenience and authenticity of RTC mixes. QR codes on packages linking to recipes and interactive content.</a:t>
            </a:r>
          </a:p>
          <a:p>
            <a:pPr algn="l">
              <a:lnSpc>
                <a:spcPts val="2038"/>
              </a:lnSpc>
            </a:pPr>
            <a:endParaRPr lang="en-US" sz="1852" spc="-16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3755516" y="7126142"/>
            <a:ext cx="1842161" cy="293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2"/>
              </a:lnSpc>
            </a:pPr>
            <a:r>
              <a:rPr lang="en-US" sz="1938" spc="-1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Ads showcasing stories of ingredients sourced from native regions.</a:t>
            </a:r>
          </a:p>
          <a:p>
            <a:pPr algn="l">
              <a:lnSpc>
                <a:spcPts val="2132"/>
              </a:lnSpc>
            </a:pPr>
            <a:r>
              <a:rPr lang="en-US" sz="1938" spc="-1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Messaging like "Healthy, Authentic, and Fast—Just Like Home."</a:t>
            </a:r>
          </a:p>
          <a:p>
            <a:pPr algn="l">
              <a:lnSpc>
                <a:spcPts val="2132"/>
              </a:lnSpc>
            </a:pPr>
            <a:endParaRPr lang="en-US" sz="1938" spc="-17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5857086" y="7126142"/>
            <a:ext cx="1897393" cy="293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2"/>
              </a:lnSpc>
            </a:pPr>
            <a:r>
              <a:rPr lang="en-US" sz="1938" spc="-1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Launch smaller trial packs priced at ₹20-₹30 to encourage first-time buyers.</a:t>
            </a:r>
          </a:p>
          <a:p>
            <a:pPr algn="l">
              <a:lnSpc>
                <a:spcPts val="2132"/>
              </a:lnSpc>
            </a:pPr>
            <a:r>
              <a:rPr lang="en-US" sz="1938" spc="-1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Cashback offers on e-commerce platforms for repeat purchases.</a:t>
            </a:r>
          </a:p>
          <a:p>
            <a:pPr algn="l">
              <a:lnSpc>
                <a:spcPts val="2132"/>
              </a:lnSpc>
            </a:pPr>
            <a:endParaRPr lang="en-US" sz="1938" spc="-17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417786" y="1203099"/>
            <a:ext cx="4340883" cy="401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9"/>
              </a:lnSpc>
            </a:pPr>
            <a:r>
              <a:rPr lang="en-US" sz="2364" spc="52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Onboarding Process via AIDA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6193381" y="4091978"/>
            <a:ext cx="1163475" cy="401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9"/>
              </a:lnSpc>
            </a:pPr>
            <a:r>
              <a:rPr lang="en-US" sz="2364" spc="52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ACTION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103622" y="1932155"/>
            <a:ext cx="913350" cy="164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71"/>
              </a:lnSpc>
            </a:pPr>
            <a:r>
              <a:rPr lang="en-US" sz="9765" spc="21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6206145" y="1841426"/>
            <a:ext cx="913350" cy="164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71"/>
              </a:lnSpc>
            </a:pPr>
            <a:r>
              <a:rPr lang="en-US" sz="9765" spc="21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370921" y="1901400"/>
            <a:ext cx="351547" cy="164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6"/>
              </a:lnSpc>
            </a:pPr>
            <a:r>
              <a:rPr lang="en-US" sz="9762" spc="21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155257" y="1901400"/>
            <a:ext cx="913026" cy="164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6"/>
              </a:lnSpc>
            </a:pPr>
            <a:r>
              <a:rPr lang="en-US" sz="9762" spc="214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6177200" cy="1038994"/>
          </a:xfrm>
          <a:custGeom>
            <a:avLst/>
            <a:gdLst/>
            <a:ahLst/>
            <a:cxnLst/>
            <a:rect l="l" t="t" r="r" b="b"/>
            <a:pathLst>
              <a:path w="16177200" h="1038994">
                <a:moveTo>
                  <a:pt x="0" y="0"/>
                </a:moveTo>
                <a:lnTo>
                  <a:pt x="16177200" y="0"/>
                </a:lnTo>
                <a:lnTo>
                  <a:pt x="16177200" y="1038994"/>
                </a:lnTo>
                <a:lnTo>
                  <a:pt x="0" y="1038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6511068" y="122613"/>
            <a:ext cx="1243411" cy="809541"/>
          </a:xfrm>
          <a:custGeom>
            <a:avLst/>
            <a:gdLst/>
            <a:ahLst/>
            <a:cxnLst/>
            <a:rect l="l" t="t" r="r" b="b"/>
            <a:pathLst>
              <a:path w="1243411" h="809541">
                <a:moveTo>
                  <a:pt x="0" y="0"/>
                </a:moveTo>
                <a:lnTo>
                  <a:pt x="1243411" y="0"/>
                </a:lnTo>
                <a:lnTo>
                  <a:pt x="1243411" y="809540"/>
                </a:lnTo>
                <a:lnTo>
                  <a:pt x="0" y="809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797" b="-2679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24766" y="1038994"/>
            <a:ext cx="8530522" cy="7921705"/>
            <a:chOff x="0" y="0"/>
            <a:chExt cx="11374029" cy="1056227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1096105"/>
              <a:ext cx="11374029" cy="9466169"/>
              <a:chOff x="0" y="0"/>
              <a:chExt cx="2362630" cy="196632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62630" cy="1966326"/>
              </a:xfrm>
              <a:custGeom>
                <a:avLst/>
                <a:gdLst/>
                <a:ahLst/>
                <a:cxnLst/>
                <a:rect l="l" t="t" r="r" b="b"/>
                <a:pathLst>
                  <a:path w="2362630" h="1966326">
                    <a:moveTo>
                      <a:pt x="0" y="0"/>
                    </a:moveTo>
                    <a:lnTo>
                      <a:pt x="2362630" y="0"/>
                    </a:lnTo>
                    <a:lnTo>
                      <a:pt x="2362630" y="1966326"/>
                    </a:lnTo>
                    <a:lnTo>
                      <a:pt x="0" y="1966326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19050"/>
                <a:ext cx="2362630" cy="19472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8" name="AutoShape 8"/>
            <p:cNvSpPr/>
            <p:nvPr/>
          </p:nvSpPr>
          <p:spPr>
            <a:xfrm>
              <a:off x="2008687" y="9439197"/>
              <a:ext cx="8302120" cy="0"/>
            </a:xfrm>
            <a:prstGeom prst="line">
              <a:avLst/>
            </a:prstGeom>
            <a:ln w="36231" cap="flat">
              <a:solidFill>
                <a:srgbClr val="000000"/>
              </a:solidFill>
              <a:prstDash val="solid"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AutoShape 9"/>
            <p:cNvSpPr/>
            <p:nvPr/>
          </p:nvSpPr>
          <p:spPr>
            <a:xfrm>
              <a:off x="1642255" y="1854263"/>
              <a:ext cx="0" cy="7629810"/>
            </a:xfrm>
            <a:prstGeom prst="line">
              <a:avLst/>
            </a:prstGeom>
            <a:ln w="36231" cap="flat">
              <a:solidFill>
                <a:srgbClr val="000000"/>
              </a:solidFill>
              <a:prstDash val="solid"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207650" y="1727165"/>
              <a:ext cx="7904193" cy="7358085"/>
            </a:xfrm>
            <a:custGeom>
              <a:avLst/>
              <a:gdLst/>
              <a:ahLst/>
              <a:cxnLst/>
              <a:rect l="l" t="t" r="r" b="b"/>
              <a:pathLst>
                <a:path w="7904193" h="7358085">
                  <a:moveTo>
                    <a:pt x="0" y="0"/>
                  </a:moveTo>
                  <a:lnTo>
                    <a:pt x="7904193" y="0"/>
                  </a:lnTo>
                  <a:lnTo>
                    <a:pt x="7904193" y="7358085"/>
                  </a:lnTo>
                  <a:lnTo>
                    <a:pt x="0" y="7358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71476" y="9595611"/>
              <a:ext cx="6776543" cy="335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44"/>
                </a:lnSpc>
              </a:pPr>
              <a:r>
                <a:rPr lang="en-US" sz="1620" b="1" i="1">
                  <a:solidFill>
                    <a:srgbClr val="000000"/>
                  </a:solidFill>
                  <a:latin typeface="TT Chocolates Bold Italics"/>
                  <a:ea typeface="TT Chocolates Bold Italics"/>
                  <a:cs typeface="TT Chocolates Bold Italics"/>
                  <a:sym typeface="TT Chocolates Bold Italics"/>
                </a:rPr>
                <a:t>Financial Components (Cost, Price, Profit)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5400000">
              <a:off x="-1237870" y="5280672"/>
              <a:ext cx="4918736" cy="3356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44"/>
                </a:lnSpc>
              </a:pPr>
              <a:r>
                <a:rPr lang="en-US" sz="1620" b="1" i="1">
                  <a:solidFill>
                    <a:srgbClr val="000000"/>
                  </a:solidFill>
                  <a:latin typeface="TT Chocolates Bold Italics"/>
                  <a:ea typeface="TT Chocolates Bold Italics"/>
                  <a:cs typeface="TT Chocolates Bold Italics"/>
                  <a:sym typeface="TT Chocolates Bold Italics"/>
                </a:rPr>
                <a:t>Value Contribution (₹ per Unit)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390081" y="7282743"/>
              <a:ext cx="7539331" cy="362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2"/>
                </a:lnSpc>
              </a:pPr>
              <a:r>
                <a:rPr lang="en-US" sz="1802" b="1">
                  <a:solidFill>
                    <a:srgbClr val="000000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Total Costs per Unit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390081" y="4455334"/>
              <a:ext cx="7539331" cy="3627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2"/>
                </a:lnSpc>
              </a:pPr>
              <a:r>
                <a:rPr lang="en-US" sz="1802" b="1">
                  <a:solidFill>
                    <a:srgbClr val="000000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Target Retail Price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378504" y="2220484"/>
              <a:ext cx="1562486" cy="1088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62"/>
                </a:lnSpc>
              </a:pPr>
              <a:r>
                <a:rPr lang="en-US" sz="1802" b="1">
                  <a:solidFill>
                    <a:srgbClr val="000000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Net</a:t>
              </a:r>
            </a:p>
            <a:p>
              <a:pPr algn="ctr">
                <a:lnSpc>
                  <a:spcPts val="2162"/>
                </a:lnSpc>
              </a:pPr>
              <a:r>
                <a:rPr lang="en-US" sz="1802" b="1">
                  <a:solidFill>
                    <a:srgbClr val="000000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Profit</a:t>
              </a:r>
            </a:p>
            <a:p>
              <a:pPr algn="ctr">
                <a:lnSpc>
                  <a:spcPts val="2162"/>
                </a:lnSpc>
              </a:pPr>
              <a:r>
                <a:rPr lang="en-US" sz="1802" b="1">
                  <a:solidFill>
                    <a:srgbClr val="000000"/>
                  </a:solidFill>
                  <a:latin typeface="TT Chocolates Bold"/>
                  <a:ea typeface="TT Chocolates Bold"/>
                  <a:cs typeface="TT Chocolates Bold"/>
                  <a:sym typeface="TT Chocolates Bold"/>
                </a:rPr>
                <a:t>Margin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036829" y="7888800"/>
              <a:ext cx="6245837" cy="627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9"/>
                </a:lnSpc>
              </a:pPr>
              <a:r>
                <a:rPr lang="en-US" sz="1586" spc="-1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1. Regional RTC Mixes: ₹40-50 per unit.</a:t>
              </a:r>
            </a:p>
            <a:p>
              <a:pPr algn="ctr">
                <a:lnSpc>
                  <a:spcPts val="1909"/>
                </a:lnSpc>
              </a:pPr>
              <a:r>
                <a:rPr lang="en-US" sz="1586" spc="-1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2. Healthy Meal Kits: ₹60-70 per unit.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480414" y="4940621"/>
              <a:ext cx="3358667" cy="1255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9"/>
                </a:lnSpc>
              </a:pPr>
              <a:r>
                <a:rPr lang="en-US" sz="1586" spc="-1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1. RTC Mixes: ₹80-100 (40-50% gross margin).</a:t>
              </a:r>
            </a:p>
            <a:p>
              <a:pPr algn="ctr">
                <a:lnSpc>
                  <a:spcPts val="1909"/>
                </a:lnSpc>
              </a:pPr>
              <a:r>
                <a:rPr lang="en-US" sz="1586" spc="-1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2. Meal Kits: ₹120-150 (40-50% gross margin)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258694" y="3405445"/>
              <a:ext cx="1802105" cy="313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9"/>
                </a:lnSpc>
              </a:pPr>
              <a:r>
                <a:rPr lang="en-US" sz="1586" spc="-14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15-20%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0" y="0"/>
              <a:ext cx="11374029" cy="891621"/>
              <a:chOff x="0" y="0"/>
              <a:chExt cx="2511686" cy="19689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511686" cy="196894"/>
              </a:xfrm>
              <a:custGeom>
                <a:avLst/>
                <a:gdLst/>
                <a:ahLst/>
                <a:cxnLst/>
                <a:rect l="l" t="t" r="r" b="b"/>
                <a:pathLst>
                  <a:path w="2511686" h="196894">
                    <a:moveTo>
                      <a:pt x="0" y="0"/>
                    </a:moveTo>
                    <a:lnTo>
                      <a:pt x="2511686" y="0"/>
                    </a:lnTo>
                    <a:lnTo>
                      <a:pt x="2511686" y="196894"/>
                    </a:lnTo>
                    <a:lnTo>
                      <a:pt x="0" y="19689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2511686" cy="177844"/>
              </a:xfrm>
              <a:prstGeom prst="rect">
                <a:avLst/>
              </a:prstGeom>
            </p:spPr>
            <p:txBody>
              <a:bodyPr lIns="47785" tIns="47785" rIns="47785" bIns="47785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58883" y="155112"/>
              <a:ext cx="11056264" cy="533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4"/>
                </a:lnSpc>
              </a:pPr>
              <a:r>
                <a:rPr lang="en-US" sz="2417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COST-PRICE-PROFITABILITY PYRAMID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39818" y="301845"/>
            <a:ext cx="6646082" cy="39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6"/>
              </a:lnSpc>
            </a:pPr>
            <a:r>
              <a:rPr lang="en-US" sz="2375" i="1" spc="-4">
                <a:solidFill>
                  <a:srgbClr val="FFFFFF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Financial Analysis for Tata Sampann RTC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144000" y="1835520"/>
            <a:ext cx="8878281" cy="8017602"/>
            <a:chOff x="0" y="0"/>
            <a:chExt cx="11837707" cy="10690136"/>
          </a:xfrm>
        </p:grpSpPr>
        <p:sp>
          <p:nvSpPr>
            <p:cNvPr id="25" name="Freeform 25"/>
            <p:cNvSpPr/>
            <p:nvPr/>
          </p:nvSpPr>
          <p:spPr>
            <a:xfrm rot="-2483520">
              <a:off x="3077406" y="1641059"/>
              <a:ext cx="7036280" cy="7036280"/>
            </a:xfrm>
            <a:custGeom>
              <a:avLst/>
              <a:gdLst/>
              <a:ahLst/>
              <a:cxnLst/>
              <a:rect l="l" t="t" r="r" b="b"/>
              <a:pathLst>
                <a:path w="7036280" h="7036280">
                  <a:moveTo>
                    <a:pt x="0" y="0"/>
                  </a:moveTo>
                  <a:lnTo>
                    <a:pt x="7036280" y="0"/>
                  </a:lnTo>
                  <a:lnTo>
                    <a:pt x="7036280" y="7036280"/>
                  </a:lnTo>
                  <a:lnTo>
                    <a:pt x="0" y="7036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748888" y="0"/>
              <a:ext cx="7972164" cy="1322604"/>
              <a:chOff x="0" y="0"/>
              <a:chExt cx="2503829" cy="415392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503829" cy="415392"/>
              </a:xfrm>
              <a:custGeom>
                <a:avLst/>
                <a:gdLst/>
                <a:ahLst/>
                <a:cxnLst/>
                <a:rect l="l" t="t" r="r" b="b"/>
                <a:pathLst>
                  <a:path w="2503829" h="415392">
                    <a:moveTo>
                      <a:pt x="0" y="0"/>
                    </a:moveTo>
                    <a:lnTo>
                      <a:pt x="2503829" y="0"/>
                    </a:lnTo>
                    <a:lnTo>
                      <a:pt x="2503829" y="415392"/>
                    </a:lnTo>
                    <a:lnTo>
                      <a:pt x="0" y="41539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2503829" cy="3963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256470" y="206173"/>
              <a:ext cx="6956998" cy="927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76"/>
                </a:lnSpc>
                <a:spcBef>
                  <a:spcPct val="0"/>
                </a:spcBef>
              </a:pPr>
              <a:r>
                <a:rPr lang="en-US" sz="1446" b="1" spc="33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1. Raw Materials &amp; Packaging:</a:t>
              </a:r>
            </a:p>
            <a:p>
              <a:pPr algn="l">
                <a:lnSpc>
                  <a:spcPts val="723"/>
                </a:lnSpc>
              </a:pPr>
              <a:endParaRPr lang="en-US" sz="1446" b="1" spc="3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  <a:p>
              <a:pPr marL="312210" lvl="1" indent="-156105" algn="l">
                <a:lnSpc>
                  <a:spcPts val="1576"/>
                </a:lnSpc>
                <a:buFont typeface="Arial"/>
                <a:buChar char="•"/>
              </a:pPr>
              <a:r>
                <a:rPr lang="en-US" sz="1446" spc="33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RTC Mixes: ₹25-30 (ingredients), ₹5-7 (packaging).</a:t>
              </a:r>
            </a:p>
            <a:p>
              <a:pPr marL="312210" lvl="1" indent="-156105" algn="l">
                <a:lnSpc>
                  <a:spcPts val="1576"/>
                </a:lnSpc>
                <a:buFont typeface="Arial"/>
                <a:buChar char="•"/>
              </a:pPr>
              <a:r>
                <a:rPr lang="en-US" sz="1446" spc="33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Meal Kits: ₹35-40 (ingredients), ₹10-12 (packaging).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748888" y="9103944"/>
              <a:ext cx="4922508" cy="1586192"/>
              <a:chOff x="0" y="0"/>
              <a:chExt cx="1546019" cy="49817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546019" cy="498177"/>
              </a:xfrm>
              <a:custGeom>
                <a:avLst/>
                <a:gdLst/>
                <a:ahLst/>
                <a:cxnLst/>
                <a:rect l="l" t="t" r="r" b="b"/>
                <a:pathLst>
                  <a:path w="1546019" h="498177">
                    <a:moveTo>
                      <a:pt x="0" y="0"/>
                    </a:moveTo>
                    <a:lnTo>
                      <a:pt x="1546019" y="0"/>
                    </a:lnTo>
                    <a:lnTo>
                      <a:pt x="1546019" y="498177"/>
                    </a:lnTo>
                    <a:lnTo>
                      <a:pt x="0" y="49817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9050"/>
                <a:ext cx="1546019" cy="47912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1062301" y="9310117"/>
              <a:ext cx="4295682" cy="1191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76"/>
                </a:lnSpc>
              </a:pPr>
              <a:r>
                <a:rPr lang="en-US" sz="1446" b="1" spc="33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4. Marketing &amp; Distribution:</a:t>
              </a:r>
            </a:p>
            <a:p>
              <a:pPr algn="l">
                <a:lnSpc>
                  <a:spcPts val="723"/>
                </a:lnSpc>
              </a:pPr>
              <a:endParaRPr lang="en-US" sz="1446" b="1" spc="3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  <a:p>
              <a:pPr marL="312210" lvl="1" indent="-156105" algn="l">
                <a:lnSpc>
                  <a:spcPts val="1576"/>
                </a:lnSpc>
                <a:buFont typeface="Arial"/>
                <a:buChar char="•"/>
              </a:pPr>
              <a:r>
                <a:rPr lang="en-US" sz="1446" spc="33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₹5-7 per unit distribution cost.</a:t>
              </a:r>
            </a:p>
            <a:p>
              <a:pPr marL="312210" lvl="1" indent="-156105" algn="l">
                <a:lnSpc>
                  <a:spcPts val="1576"/>
                </a:lnSpc>
                <a:buFont typeface="Arial"/>
                <a:buChar char="•"/>
              </a:pPr>
              <a:r>
                <a:rPr lang="en-US" sz="1446" spc="33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10% of revenue allocated for promotions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8029041" y="6435245"/>
              <a:ext cx="3808666" cy="1849779"/>
              <a:chOff x="0" y="0"/>
              <a:chExt cx="1196193" cy="58096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196193" cy="580963"/>
              </a:xfrm>
              <a:custGeom>
                <a:avLst/>
                <a:gdLst/>
                <a:ahLst/>
                <a:cxnLst/>
                <a:rect l="l" t="t" r="r" b="b"/>
                <a:pathLst>
                  <a:path w="1196193" h="580963">
                    <a:moveTo>
                      <a:pt x="0" y="0"/>
                    </a:moveTo>
                    <a:lnTo>
                      <a:pt x="1196193" y="0"/>
                    </a:lnTo>
                    <a:lnTo>
                      <a:pt x="1196193" y="580963"/>
                    </a:lnTo>
                    <a:lnTo>
                      <a:pt x="0" y="58096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1196193" cy="56191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8271537" y="6641418"/>
              <a:ext cx="3323675" cy="1455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76"/>
                </a:lnSpc>
                <a:spcBef>
                  <a:spcPct val="0"/>
                </a:spcBef>
              </a:pPr>
              <a:r>
                <a:rPr lang="en-US" sz="1446" b="1" spc="33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3. Break-even Points:</a:t>
              </a:r>
            </a:p>
            <a:p>
              <a:pPr algn="l">
                <a:lnSpc>
                  <a:spcPts val="723"/>
                </a:lnSpc>
              </a:pPr>
              <a:endParaRPr lang="en-US" sz="1446" b="1" spc="33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  <a:p>
              <a:pPr marL="312210" lvl="1" indent="-156105" algn="l">
                <a:lnSpc>
                  <a:spcPts val="1576"/>
                </a:lnSpc>
                <a:buFont typeface="Arial"/>
                <a:buChar char="•"/>
              </a:pPr>
              <a:r>
                <a:rPr lang="en-US" sz="1446" spc="33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RTC Mixes: ~10,000 units/month.</a:t>
              </a:r>
            </a:p>
            <a:p>
              <a:pPr marL="312210" lvl="1" indent="-156105" algn="l">
                <a:lnSpc>
                  <a:spcPts val="1576"/>
                </a:lnSpc>
                <a:buFont typeface="Arial"/>
                <a:buChar char="•"/>
              </a:pPr>
              <a:r>
                <a:rPr lang="en-US" sz="1446" spc="33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Meal Kits: ~7,000 units/month.</a:t>
              </a:r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0" y="3572721"/>
              <a:ext cx="5101533" cy="1292762"/>
              <a:chOff x="0" y="0"/>
              <a:chExt cx="1639927" cy="415568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639927" cy="415568"/>
              </a:xfrm>
              <a:custGeom>
                <a:avLst/>
                <a:gdLst/>
                <a:ahLst/>
                <a:cxnLst/>
                <a:rect l="l" t="t" r="r" b="b"/>
                <a:pathLst>
                  <a:path w="1639927" h="415568">
                    <a:moveTo>
                      <a:pt x="0" y="0"/>
                    </a:moveTo>
                    <a:lnTo>
                      <a:pt x="1639927" y="0"/>
                    </a:lnTo>
                    <a:lnTo>
                      <a:pt x="1639927" y="415568"/>
                    </a:lnTo>
                    <a:lnTo>
                      <a:pt x="0" y="41556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19050"/>
                <a:ext cx="1639927" cy="396518"/>
              </a:xfrm>
              <a:prstGeom prst="rect">
                <a:avLst/>
              </a:prstGeom>
            </p:spPr>
            <p:txBody>
              <a:bodyPr lIns="49633" tIns="49633" rIns="49633" bIns="49633" rtlCol="0" anchor="ctr"/>
              <a:lstStyle/>
              <a:p>
                <a:pPr algn="ctr">
                  <a:lnSpc>
                    <a:spcPts val="2506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324811" y="3774376"/>
              <a:ext cx="4451910" cy="906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412" b="1" spc="32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2. Economies of Scale:</a:t>
              </a:r>
            </a:p>
            <a:p>
              <a:pPr algn="l">
                <a:lnSpc>
                  <a:spcPts val="706"/>
                </a:lnSpc>
              </a:pPr>
              <a:endParaRPr lang="en-US" sz="1412" b="1" spc="32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  <a:p>
              <a:pPr marL="305036" lvl="1" indent="-152518" algn="l">
                <a:lnSpc>
                  <a:spcPts val="1540"/>
                </a:lnSpc>
                <a:buFont typeface="Arial"/>
                <a:buChar char="•"/>
              </a:pPr>
              <a:r>
                <a:rPr lang="en-US" sz="1412" spc="32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Cost reductions of 5-10% with higher production volumes.</a:t>
              </a:r>
            </a:p>
          </p:txBody>
        </p:sp>
        <p:sp>
          <p:nvSpPr>
            <p:cNvPr id="42" name="AutoShape 42"/>
            <p:cNvSpPr/>
            <p:nvPr/>
          </p:nvSpPr>
          <p:spPr>
            <a:xfrm flipV="1">
              <a:off x="5101533" y="7360135"/>
              <a:ext cx="1450018" cy="2511505"/>
            </a:xfrm>
            <a:prstGeom prst="line">
              <a:avLst/>
            </a:prstGeom>
            <a:ln w="103837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AutoShape 43"/>
            <p:cNvSpPr/>
            <p:nvPr/>
          </p:nvSpPr>
          <p:spPr>
            <a:xfrm>
              <a:off x="6819534" y="1222269"/>
              <a:ext cx="281589" cy="1773934"/>
            </a:xfrm>
            <a:prstGeom prst="line">
              <a:avLst/>
            </a:prstGeom>
            <a:ln w="103837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AutoShape 44"/>
            <p:cNvSpPr/>
            <p:nvPr/>
          </p:nvSpPr>
          <p:spPr>
            <a:xfrm>
              <a:off x="4230711" y="4676857"/>
              <a:ext cx="1008517" cy="964686"/>
            </a:xfrm>
            <a:prstGeom prst="line">
              <a:avLst/>
            </a:prstGeom>
            <a:ln w="103837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AutoShape 45"/>
            <p:cNvSpPr/>
            <p:nvPr/>
          </p:nvSpPr>
          <p:spPr>
            <a:xfrm flipH="1" flipV="1">
              <a:off x="9149971" y="5317941"/>
              <a:ext cx="740340" cy="1183056"/>
            </a:xfrm>
            <a:prstGeom prst="line">
              <a:avLst/>
            </a:prstGeom>
            <a:ln w="103837" cap="flat">
              <a:solidFill>
                <a:srgbClr val="000000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505478" y="9160725"/>
            <a:ext cx="8378410" cy="882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7"/>
              </a:lnSpc>
            </a:pPr>
            <a:r>
              <a:rPr lang="en-US" sz="1984" b="1" spc="-17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KEY INSIGHTS:</a:t>
            </a:r>
          </a:p>
          <a:p>
            <a:pPr marL="428408" lvl="1" indent="-214204" algn="l">
              <a:lnSpc>
                <a:spcPts val="2387"/>
              </a:lnSpc>
              <a:buFont typeface="Arial"/>
              <a:buChar char="•"/>
            </a:pPr>
            <a:r>
              <a:rPr lang="en-US" sz="1984" spc="-1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Efficient sourcing and production control ensure cost management.</a:t>
            </a:r>
          </a:p>
          <a:p>
            <a:pPr marL="428408" lvl="1" indent="-214204" algn="l">
              <a:lnSpc>
                <a:spcPts val="2387"/>
              </a:lnSpc>
              <a:buFont typeface="Arial"/>
              <a:buChar char="•"/>
            </a:pPr>
            <a:r>
              <a:rPr lang="en-US" sz="1984" spc="-17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Premium pricing strategy aligns with brand positioning.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1272</Words>
  <Application>Microsoft Office PowerPoint</Application>
  <PresentationFormat>Custom</PresentationFormat>
  <Paragraphs>219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Telegraf Ultra-Bold</vt:lpstr>
      <vt:lpstr>Calibri</vt:lpstr>
      <vt:lpstr>TT Chocolates Bold</vt:lpstr>
      <vt:lpstr>Garet</vt:lpstr>
      <vt:lpstr>Calibri (MS) Bold Italics</vt:lpstr>
      <vt:lpstr>Canva Sans Bold</vt:lpstr>
      <vt:lpstr>IBM Plex Sans Bold</vt:lpstr>
      <vt:lpstr>IBM Plex Sans Italics</vt:lpstr>
      <vt:lpstr>IBM Plex Sans</vt:lpstr>
      <vt:lpstr>Arimo</vt:lpstr>
      <vt:lpstr>Arial</vt:lpstr>
      <vt:lpstr>TT Chocolates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Vision_IIT Guwahati</dc:title>
  <cp:lastModifiedBy>ANSHUMAN SINGH</cp:lastModifiedBy>
  <cp:revision>4</cp:revision>
  <dcterms:created xsi:type="dcterms:W3CDTF">2006-08-16T00:00:00Z</dcterms:created>
  <dcterms:modified xsi:type="dcterms:W3CDTF">2025-05-17T09:57:39Z</dcterms:modified>
  <dc:identifier>DAGcMRybifs</dc:identifier>
</cp:coreProperties>
</file>